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416" r:id="rId2"/>
    <p:sldId id="433" r:id="rId3"/>
    <p:sldId id="447" r:id="rId4"/>
    <p:sldId id="448" r:id="rId5"/>
    <p:sldId id="453" r:id="rId6"/>
    <p:sldId id="457" r:id="rId7"/>
    <p:sldId id="446" r:id="rId8"/>
    <p:sldId id="444" r:id="rId9"/>
    <p:sldId id="452" r:id="rId10"/>
    <p:sldId id="443" r:id="rId11"/>
    <p:sldId id="455" r:id="rId12"/>
    <p:sldId id="456" r:id="rId13"/>
    <p:sldId id="449" r:id="rId14"/>
    <p:sldId id="445" r:id="rId15"/>
    <p:sldId id="450" r:id="rId16"/>
    <p:sldId id="451" r:id="rId17"/>
    <p:sldId id="454" r:id="rId18"/>
    <p:sldId id="428" r:id="rId19"/>
    <p:sldId id="442" r:id="rId20"/>
    <p:sldId id="423" r:id="rId21"/>
    <p:sldId id="435" r:id="rId22"/>
    <p:sldId id="429" r:id="rId23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троганова Д.А." initials="СД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2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9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body"/>
          </p:nvPr>
        </p:nvSpPr>
        <p:spPr>
          <a:xfrm>
            <a:off x="749289" y="5014348"/>
            <a:ext cx="5993959" cy="4750248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>
                <a:latin typeface="Arial" panose="020B0604020202020204"/>
              </a:rPr>
              <a:t>Для правки формата примечаний щелкните мышью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51559" cy="52749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>
                <a:latin typeface="Times New Roman" panose="02020603050405020304"/>
              </a:rPr>
              <a:t>&lt;заголовок&gt;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dt"/>
          </p:nvPr>
        </p:nvSpPr>
        <p:spPr>
          <a:xfrm>
            <a:off x="4240978" y="0"/>
            <a:ext cx="3251559" cy="52749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>
                <a:latin typeface="Times New Roman" panose="02020603050405020304"/>
              </a:rPr>
              <a:t>&lt;дата/время&gt;</a:t>
            </a:r>
          </a:p>
        </p:txBody>
      </p:sp>
      <p:sp>
        <p:nvSpPr>
          <p:cNvPr id="79" name="PlaceHolder 4"/>
          <p:cNvSpPr>
            <a:spLocks noGrp="1"/>
          </p:cNvSpPr>
          <p:nvPr>
            <p:ph type="ftr"/>
          </p:nvPr>
        </p:nvSpPr>
        <p:spPr>
          <a:xfrm>
            <a:off x="0" y="10029052"/>
            <a:ext cx="3251559" cy="52749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>
                <a:latin typeface="Times New Roman" panose="02020603050405020304"/>
              </a:rPr>
              <a:t>&lt;нижний колонтитул&gt;</a:t>
            </a:r>
          </a:p>
        </p:txBody>
      </p:sp>
      <p:sp>
        <p:nvSpPr>
          <p:cNvPr id="80" name="PlaceHolder 5"/>
          <p:cNvSpPr>
            <a:spLocks noGrp="1"/>
          </p:cNvSpPr>
          <p:nvPr>
            <p:ph type="sldNum"/>
          </p:nvPr>
        </p:nvSpPr>
        <p:spPr>
          <a:xfrm>
            <a:off x="4240978" y="10029052"/>
            <a:ext cx="3251559" cy="52749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A285DBB3-6269-4357-9283-A3EEBD143620}" type="slidenum">
              <a:rPr lang="ru-RU" sz="1400">
                <a:latin typeface="Times New Roman" panose="02020603050405020304"/>
              </a:rPr>
              <a:t>‹#›</a:t>
            </a:fld>
            <a:endParaRPr lang="ru-RU" sz="1400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524461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673290" y="4651788"/>
            <a:ext cx="5389531" cy="4411147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CustomShape 2"/>
          <p:cNvSpPr/>
          <p:nvPr/>
        </p:nvSpPr>
        <p:spPr>
          <a:xfrm>
            <a:off x="3817094" y="9312108"/>
            <a:ext cx="2917590" cy="486612"/>
          </a:xfrm>
          <a:prstGeom prst="rect">
            <a:avLst/>
          </a:prstGeom>
          <a:noFill/>
          <a:ln>
            <a:noFill/>
          </a:ln>
        </p:spPr>
        <p:txBody>
          <a:bodyPr lIns="91821" tIns="45911" rIns="91821" bIns="45911" anchor="b"/>
          <a:lstStyle/>
          <a:p>
            <a:pPr algn="r">
              <a:lnSpc>
                <a:spcPct val="100000"/>
              </a:lnSpc>
            </a:pPr>
            <a:fld id="{3AF82ABD-302B-4CAE-B6CD-5B48418A7711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ru-RU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35285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673290" y="4651788"/>
            <a:ext cx="5389531" cy="4411147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CustomShape 2"/>
          <p:cNvSpPr/>
          <p:nvPr/>
        </p:nvSpPr>
        <p:spPr>
          <a:xfrm>
            <a:off x="3817094" y="9312108"/>
            <a:ext cx="2917590" cy="486612"/>
          </a:xfrm>
          <a:prstGeom prst="rect">
            <a:avLst/>
          </a:prstGeom>
          <a:noFill/>
          <a:ln>
            <a:noFill/>
          </a:ln>
        </p:spPr>
        <p:txBody>
          <a:bodyPr lIns="91821" tIns="45911" rIns="91821" bIns="45911" anchor="b"/>
          <a:lstStyle/>
          <a:p>
            <a:pPr algn="r">
              <a:lnSpc>
                <a:spcPct val="100000"/>
              </a:lnSpc>
            </a:pPr>
            <a:fld id="{3AF82ABD-302B-4CAE-B6CD-5B48418A7711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10</a:t>
            </a:fld>
            <a:endParaRPr lang="ru-RU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050462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673290" y="4651788"/>
            <a:ext cx="5389531" cy="4411147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CustomShape 2"/>
          <p:cNvSpPr/>
          <p:nvPr/>
        </p:nvSpPr>
        <p:spPr>
          <a:xfrm>
            <a:off x="3817094" y="9312108"/>
            <a:ext cx="2917590" cy="486612"/>
          </a:xfrm>
          <a:prstGeom prst="rect">
            <a:avLst/>
          </a:prstGeom>
          <a:noFill/>
          <a:ln>
            <a:noFill/>
          </a:ln>
        </p:spPr>
        <p:txBody>
          <a:bodyPr lIns="91821" tIns="45911" rIns="91821" bIns="45911" anchor="b"/>
          <a:lstStyle/>
          <a:p>
            <a:pPr algn="r">
              <a:lnSpc>
                <a:spcPct val="100000"/>
              </a:lnSpc>
            </a:pPr>
            <a:fld id="{3AF82ABD-302B-4CAE-B6CD-5B48418A7711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11</a:t>
            </a:fld>
            <a:endParaRPr lang="ru-RU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296092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673290" y="4651788"/>
            <a:ext cx="5389531" cy="4411147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CustomShape 2"/>
          <p:cNvSpPr/>
          <p:nvPr/>
        </p:nvSpPr>
        <p:spPr>
          <a:xfrm>
            <a:off x="3817094" y="9312108"/>
            <a:ext cx="2917590" cy="486612"/>
          </a:xfrm>
          <a:prstGeom prst="rect">
            <a:avLst/>
          </a:prstGeom>
          <a:noFill/>
          <a:ln>
            <a:noFill/>
          </a:ln>
        </p:spPr>
        <p:txBody>
          <a:bodyPr lIns="91821" tIns="45911" rIns="91821" bIns="45911" anchor="b"/>
          <a:lstStyle/>
          <a:p>
            <a:pPr algn="r">
              <a:lnSpc>
                <a:spcPct val="100000"/>
              </a:lnSpc>
            </a:pPr>
            <a:fld id="{3AF82ABD-302B-4CAE-B6CD-5B48418A7711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12</a:t>
            </a:fld>
            <a:endParaRPr lang="ru-RU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638311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673290" y="4651788"/>
            <a:ext cx="5389531" cy="4411147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CustomShape 2"/>
          <p:cNvSpPr/>
          <p:nvPr/>
        </p:nvSpPr>
        <p:spPr>
          <a:xfrm>
            <a:off x="3817094" y="9312108"/>
            <a:ext cx="2917590" cy="486612"/>
          </a:xfrm>
          <a:prstGeom prst="rect">
            <a:avLst/>
          </a:prstGeom>
          <a:noFill/>
          <a:ln>
            <a:noFill/>
          </a:ln>
        </p:spPr>
        <p:txBody>
          <a:bodyPr lIns="91821" tIns="45911" rIns="91821" bIns="45911" anchor="b"/>
          <a:lstStyle/>
          <a:p>
            <a:pPr algn="r">
              <a:lnSpc>
                <a:spcPct val="100000"/>
              </a:lnSpc>
            </a:pPr>
            <a:fld id="{3AF82ABD-302B-4CAE-B6CD-5B48418A7711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13</a:t>
            </a:fld>
            <a:endParaRPr lang="ru-RU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578213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673290" y="4651788"/>
            <a:ext cx="5389531" cy="4411147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CustomShape 2"/>
          <p:cNvSpPr/>
          <p:nvPr/>
        </p:nvSpPr>
        <p:spPr>
          <a:xfrm>
            <a:off x="3817094" y="9312108"/>
            <a:ext cx="2917590" cy="486612"/>
          </a:xfrm>
          <a:prstGeom prst="rect">
            <a:avLst/>
          </a:prstGeom>
          <a:noFill/>
          <a:ln>
            <a:noFill/>
          </a:ln>
        </p:spPr>
        <p:txBody>
          <a:bodyPr lIns="91821" tIns="45911" rIns="91821" bIns="45911" anchor="b"/>
          <a:lstStyle/>
          <a:p>
            <a:pPr algn="r">
              <a:lnSpc>
                <a:spcPct val="100000"/>
              </a:lnSpc>
            </a:pPr>
            <a:fld id="{3AF82ABD-302B-4CAE-B6CD-5B48418A7711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14</a:t>
            </a:fld>
            <a:endParaRPr lang="ru-RU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376499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673290" y="4651788"/>
            <a:ext cx="5389531" cy="4411147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CustomShape 2"/>
          <p:cNvSpPr/>
          <p:nvPr/>
        </p:nvSpPr>
        <p:spPr>
          <a:xfrm>
            <a:off x="3817094" y="9312108"/>
            <a:ext cx="2917590" cy="486612"/>
          </a:xfrm>
          <a:prstGeom prst="rect">
            <a:avLst/>
          </a:prstGeom>
          <a:noFill/>
          <a:ln>
            <a:noFill/>
          </a:ln>
        </p:spPr>
        <p:txBody>
          <a:bodyPr lIns="91821" tIns="45911" rIns="91821" bIns="45911" anchor="b"/>
          <a:lstStyle/>
          <a:p>
            <a:pPr algn="r">
              <a:lnSpc>
                <a:spcPct val="100000"/>
              </a:lnSpc>
            </a:pPr>
            <a:fld id="{3AF82ABD-302B-4CAE-B6CD-5B48418A7711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15</a:t>
            </a:fld>
            <a:endParaRPr lang="ru-RU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694852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673290" y="4651788"/>
            <a:ext cx="5389531" cy="4411147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CustomShape 2"/>
          <p:cNvSpPr/>
          <p:nvPr/>
        </p:nvSpPr>
        <p:spPr>
          <a:xfrm>
            <a:off x="3817094" y="9312108"/>
            <a:ext cx="2917590" cy="486612"/>
          </a:xfrm>
          <a:prstGeom prst="rect">
            <a:avLst/>
          </a:prstGeom>
          <a:noFill/>
          <a:ln>
            <a:noFill/>
          </a:ln>
        </p:spPr>
        <p:txBody>
          <a:bodyPr lIns="91821" tIns="45911" rIns="91821" bIns="45911" anchor="b"/>
          <a:lstStyle/>
          <a:p>
            <a:pPr algn="r">
              <a:lnSpc>
                <a:spcPct val="100000"/>
              </a:lnSpc>
            </a:pPr>
            <a:fld id="{3AF82ABD-302B-4CAE-B6CD-5B48418A7711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16</a:t>
            </a:fld>
            <a:endParaRPr lang="ru-RU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390892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673290" y="4651788"/>
            <a:ext cx="5389531" cy="4411147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CustomShape 2"/>
          <p:cNvSpPr/>
          <p:nvPr/>
        </p:nvSpPr>
        <p:spPr>
          <a:xfrm>
            <a:off x="3817094" y="9312108"/>
            <a:ext cx="2917590" cy="486612"/>
          </a:xfrm>
          <a:prstGeom prst="rect">
            <a:avLst/>
          </a:prstGeom>
          <a:noFill/>
          <a:ln>
            <a:noFill/>
          </a:ln>
        </p:spPr>
        <p:txBody>
          <a:bodyPr lIns="91821" tIns="45911" rIns="91821" bIns="45911" anchor="b"/>
          <a:lstStyle/>
          <a:p>
            <a:pPr algn="r">
              <a:lnSpc>
                <a:spcPct val="100000"/>
              </a:lnSpc>
            </a:pPr>
            <a:fld id="{3AF82ABD-302B-4CAE-B6CD-5B48418A7711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17</a:t>
            </a:fld>
            <a:endParaRPr lang="ru-RU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131635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мещающий 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щающий текст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endParaRPr lang="ru-RU" altLang="en-US" smtClean="0"/>
          </a:p>
        </p:txBody>
      </p:sp>
    </p:spTree>
    <p:extLst>
      <p:ext uri="{BB962C8B-B14F-4D97-AF65-F5344CB8AC3E}">
        <p14:creationId xmlns:p14="http://schemas.microsoft.com/office/powerpoint/2010/main" val="27278386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мещающий 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щающий текст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endParaRPr lang="ru-RU" altLang="en-US" smtClean="0"/>
          </a:p>
        </p:txBody>
      </p:sp>
    </p:spTree>
    <p:extLst>
      <p:ext uri="{BB962C8B-B14F-4D97-AF65-F5344CB8AC3E}">
        <p14:creationId xmlns:p14="http://schemas.microsoft.com/office/powerpoint/2010/main" val="864953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673290" y="4651788"/>
            <a:ext cx="5389531" cy="4411147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CustomShape 2"/>
          <p:cNvSpPr/>
          <p:nvPr/>
        </p:nvSpPr>
        <p:spPr>
          <a:xfrm>
            <a:off x="3817094" y="9312108"/>
            <a:ext cx="2917590" cy="486612"/>
          </a:xfrm>
          <a:prstGeom prst="rect">
            <a:avLst/>
          </a:prstGeom>
          <a:noFill/>
          <a:ln>
            <a:noFill/>
          </a:ln>
        </p:spPr>
        <p:txBody>
          <a:bodyPr lIns="91821" tIns="45911" rIns="91821" bIns="45911" anchor="b"/>
          <a:lstStyle/>
          <a:p>
            <a:pPr algn="r">
              <a:lnSpc>
                <a:spcPct val="100000"/>
              </a:lnSpc>
            </a:pPr>
            <a:fld id="{3AF82ABD-302B-4CAE-B6CD-5B48418A7711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ru-RU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268189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E7CBA33-2C25-4689-8A7C-5E641DA7809D}" type="slidenum">
              <a:rPr lang="en-US" altLang="ru-RU" smtClean="0"/>
              <a:pPr>
                <a:spcBef>
                  <a:spcPct val="0"/>
                </a:spcBef>
              </a:pPr>
              <a:t>20</a:t>
            </a:fld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29711701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мещающий образ слайда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щающий текст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endParaRPr lang="ru-RU" altLang="en-US" smtClean="0"/>
          </a:p>
        </p:txBody>
      </p:sp>
    </p:spTree>
    <p:extLst>
      <p:ext uri="{BB962C8B-B14F-4D97-AF65-F5344CB8AC3E}">
        <p14:creationId xmlns:p14="http://schemas.microsoft.com/office/powerpoint/2010/main" val="33943716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2"/>
          <p:cNvSpPr txBox="1">
            <a:spLocks noGrp="1"/>
          </p:cNvSpPr>
          <p:nvPr>
            <p:ph type="sldNum" sz="quarter"/>
          </p:nvPr>
        </p:nvSpPr>
        <p:spPr>
          <a:xfrm>
            <a:off x="3873500" y="9480550"/>
            <a:ext cx="2951163" cy="4889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b" anchorCtr="0"/>
          <a:lstStyle/>
          <a:p>
            <a:pPr lvl="0" algn="r" eaLnBrk="1">
              <a:spcBef>
                <a:spcPts val="300"/>
              </a:spcBef>
              <a:buClrTx/>
              <a:buFontTx/>
              <a:buChar char="•"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</a:tabLst>
            </a:pPr>
            <a:fld id="{9A0DB2DC-4C9A-4742-B13C-FB6460FD3503}" type="slidenum">
              <a:rPr lang="ru-RU" altLang="x-none" dirty="0">
                <a:latin typeface="Tahoma" panose="020B0604030504040204" pitchFamily="34" charset="0"/>
                <a:ea typeface="Microsoft YaHei" panose="020B0503020204020204" pitchFamily="34" charset="-122"/>
              </a:rPr>
              <a:t>22</a:t>
            </a:fld>
            <a:endParaRPr lang="ru-RU" altLang="x-none" dirty="0">
              <a:latin typeface="Tahoma" panose="020B060403050404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7347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57348" name="Text Box 2"/>
          <p:cNvSpPr txBox="1"/>
          <p:nvPr/>
        </p:nvSpPr>
        <p:spPr>
          <a:xfrm>
            <a:off x="911225" y="4740275"/>
            <a:ext cx="5011738" cy="449103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 hangingPunct="1">
              <a:lnSpc>
                <a:spcPct val="90000"/>
              </a:lnSpc>
              <a:spcBef>
                <a:spcPts val="12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ru-RU" altLang="x-none" dirty="0"/>
          </a:p>
        </p:txBody>
      </p:sp>
    </p:spTree>
    <p:extLst>
      <p:ext uri="{BB962C8B-B14F-4D97-AF65-F5344CB8AC3E}">
        <p14:creationId xmlns:p14="http://schemas.microsoft.com/office/powerpoint/2010/main" val="121629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673290" y="4651788"/>
            <a:ext cx="5389531" cy="4411147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CustomShape 2"/>
          <p:cNvSpPr/>
          <p:nvPr/>
        </p:nvSpPr>
        <p:spPr>
          <a:xfrm>
            <a:off x="3817094" y="9312108"/>
            <a:ext cx="2917590" cy="486612"/>
          </a:xfrm>
          <a:prstGeom prst="rect">
            <a:avLst/>
          </a:prstGeom>
          <a:noFill/>
          <a:ln>
            <a:noFill/>
          </a:ln>
        </p:spPr>
        <p:txBody>
          <a:bodyPr lIns="91821" tIns="45911" rIns="91821" bIns="45911" anchor="b"/>
          <a:lstStyle/>
          <a:p>
            <a:pPr algn="r">
              <a:lnSpc>
                <a:spcPct val="100000"/>
              </a:lnSpc>
            </a:pPr>
            <a:fld id="{3AF82ABD-302B-4CAE-B6CD-5B48418A7711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01779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673290" y="4651788"/>
            <a:ext cx="5389531" cy="4411147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CustomShape 2"/>
          <p:cNvSpPr/>
          <p:nvPr/>
        </p:nvSpPr>
        <p:spPr>
          <a:xfrm>
            <a:off x="3817094" y="9312108"/>
            <a:ext cx="2917590" cy="486612"/>
          </a:xfrm>
          <a:prstGeom prst="rect">
            <a:avLst/>
          </a:prstGeom>
          <a:noFill/>
          <a:ln>
            <a:noFill/>
          </a:ln>
        </p:spPr>
        <p:txBody>
          <a:bodyPr lIns="91821" tIns="45911" rIns="91821" bIns="45911" anchor="b"/>
          <a:lstStyle/>
          <a:p>
            <a:pPr algn="r">
              <a:lnSpc>
                <a:spcPct val="100000"/>
              </a:lnSpc>
            </a:pPr>
            <a:fld id="{3AF82ABD-302B-4CAE-B6CD-5B48418A7711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 lang="ru-RU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03632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673290" y="4651788"/>
            <a:ext cx="5389531" cy="4411147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CustomShape 2"/>
          <p:cNvSpPr/>
          <p:nvPr/>
        </p:nvSpPr>
        <p:spPr>
          <a:xfrm>
            <a:off x="3817094" y="9312108"/>
            <a:ext cx="2917590" cy="486612"/>
          </a:xfrm>
          <a:prstGeom prst="rect">
            <a:avLst/>
          </a:prstGeom>
          <a:noFill/>
          <a:ln>
            <a:noFill/>
          </a:ln>
        </p:spPr>
        <p:txBody>
          <a:bodyPr lIns="91821" tIns="45911" rIns="91821" bIns="45911" anchor="b"/>
          <a:lstStyle/>
          <a:p>
            <a:pPr algn="r">
              <a:lnSpc>
                <a:spcPct val="100000"/>
              </a:lnSpc>
            </a:pPr>
            <a:fld id="{3AF82ABD-302B-4CAE-B6CD-5B48418A7711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 lang="ru-RU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26683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673290" y="4651788"/>
            <a:ext cx="5389531" cy="4411147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CustomShape 2"/>
          <p:cNvSpPr/>
          <p:nvPr/>
        </p:nvSpPr>
        <p:spPr>
          <a:xfrm>
            <a:off x="3817094" y="9312108"/>
            <a:ext cx="2917590" cy="486612"/>
          </a:xfrm>
          <a:prstGeom prst="rect">
            <a:avLst/>
          </a:prstGeom>
          <a:noFill/>
          <a:ln>
            <a:noFill/>
          </a:ln>
        </p:spPr>
        <p:txBody>
          <a:bodyPr lIns="91821" tIns="45911" rIns="91821" bIns="45911" anchor="b"/>
          <a:lstStyle/>
          <a:p>
            <a:pPr algn="r">
              <a:lnSpc>
                <a:spcPct val="100000"/>
              </a:lnSpc>
            </a:pPr>
            <a:fld id="{3AF82ABD-302B-4CAE-B6CD-5B48418A7711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 lang="ru-RU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11265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673290" y="4651788"/>
            <a:ext cx="5389531" cy="4411147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CustomShape 2"/>
          <p:cNvSpPr/>
          <p:nvPr/>
        </p:nvSpPr>
        <p:spPr>
          <a:xfrm>
            <a:off x="3817094" y="9312108"/>
            <a:ext cx="2917590" cy="486612"/>
          </a:xfrm>
          <a:prstGeom prst="rect">
            <a:avLst/>
          </a:prstGeom>
          <a:noFill/>
          <a:ln>
            <a:noFill/>
          </a:ln>
        </p:spPr>
        <p:txBody>
          <a:bodyPr lIns="91821" tIns="45911" rIns="91821" bIns="45911" anchor="b"/>
          <a:lstStyle/>
          <a:p>
            <a:pPr algn="r">
              <a:lnSpc>
                <a:spcPct val="100000"/>
              </a:lnSpc>
            </a:pPr>
            <a:fld id="{3AF82ABD-302B-4CAE-B6CD-5B48418A7711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 lang="ru-RU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20517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673290" y="4651788"/>
            <a:ext cx="5389531" cy="4411147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CustomShape 2"/>
          <p:cNvSpPr/>
          <p:nvPr/>
        </p:nvSpPr>
        <p:spPr>
          <a:xfrm>
            <a:off x="3817094" y="9312108"/>
            <a:ext cx="2917590" cy="486612"/>
          </a:xfrm>
          <a:prstGeom prst="rect">
            <a:avLst/>
          </a:prstGeom>
          <a:noFill/>
          <a:ln>
            <a:noFill/>
          </a:ln>
        </p:spPr>
        <p:txBody>
          <a:bodyPr lIns="91821" tIns="45911" rIns="91821" bIns="45911" anchor="b"/>
          <a:lstStyle/>
          <a:p>
            <a:pPr algn="r">
              <a:lnSpc>
                <a:spcPct val="100000"/>
              </a:lnSpc>
            </a:pPr>
            <a:fld id="{3AF82ABD-302B-4CAE-B6CD-5B48418A7711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 lang="ru-RU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51327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673290" y="4651788"/>
            <a:ext cx="5389531" cy="4411147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CustomShape 2"/>
          <p:cNvSpPr/>
          <p:nvPr/>
        </p:nvSpPr>
        <p:spPr>
          <a:xfrm>
            <a:off x="3817094" y="9312108"/>
            <a:ext cx="2917590" cy="486612"/>
          </a:xfrm>
          <a:prstGeom prst="rect">
            <a:avLst/>
          </a:prstGeom>
          <a:noFill/>
          <a:ln>
            <a:noFill/>
          </a:ln>
        </p:spPr>
        <p:txBody>
          <a:bodyPr lIns="91821" tIns="45911" rIns="91821" bIns="45911" anchor="b"/>
          <a:lstStyle/>
          <a:p>
            <a:pPr algn="r">
              <a:lnSpc>
                <a:spcPct val="100000"/>
              </a:lnSpc>
            </a:pPr>
            <a:fld id="{3AF82ABD-302B-4CAE-B6CD-5B48418A7711}" type="slidenum">
              <a:rPr lang="ru-RU">
                <a:solidFill>
                  <a:srgbClr val="000000"/>
                </a:solidFill>
                <a:latin typeface="+mn-lt"/>
                <a:ea typeface="+mn-ea"/>
              </a:rPr>
              <a:t>9</a:t>
            </a:fld>
            <a:endParaRPr lang="ru-RU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10521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6" name="Рисунок 35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7" name="Рисунок 36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2920" cy="2637360"/>
          </a:xfrm>
          <a:prstGeom prst="rect">
            <a:avLst/>
          </a:prstGeom>
          <a:ln>
            <a:noFill/>
          </a:ln>
        </p:spPr>
      </p:pic>
      <p:pic>
        <p:nvPicPr>
          <p:cNvPr id="5" name="Picture 8"/>
          <p:cNvPicPr/>
          <p:nvPr/>
        </p:nvPicPr>
        <p:blipFill>
          <a:blip r:embed="rId15"/>
          <a:stretch>
            <a:fillRect/>
          </a:stretch>
        </p:blipFill>
        <p:spPr>
          <a:xfrm>
            <a:off x="0" y="6624720"/>
            <a:ext cx="9142920" cy="25920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>
                <a:latin typeface="Arial" panose="020B0604020202020204"/>
              </a:rPr>
              <a:t>Для правки текста заголовка щелкните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 panose="020B0604020202020204"/>
              </a:rPr>
              <a:t>Для правки структуры щелкните мышью</a:t>
            </a:r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 panose="020B0604020202020204"/>
              </a:rPr>
              <a:t>Второй уровень структуры</a:t>
            </a:r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 panose="020B0604020202020204"/>
              </a:rPr>
              <a:t>Третий уровень структуры</a:t>
            </a:r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 panose="020B0604020202020204"/>
              </a:rPr>
              <a:t>Четвёртый уровень структуры</a:t>
            </a:r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 panose="020B0604020202020204"/>
              </a:rPr>
              <a:t>Пятый уровень структуры</a:t>
            </a:r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 panose="020B0604020202020204"/>
              </a:rPr>
              <a:t>Шестой уровень структуры</a:t>
            </a:r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 panose="020B0604020202020204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base=LAW&amp;n=430959&amp;dst=100200" TargetMode="External"/><Relationship Id="rId3" Type="http://schemas.openxmlformats.org/officeDocument/2006/relationships/hyperlink" Target="https://login.consultant.ru/link/?req=doc&amp;base=LAW&amp;n=430959&amp;dst=100137" TargetMode="External"/><Relationship Id="rId7" Type="http://schemas.openxmlformats.org/officeDocument/2006/relationships/hyperlink" Target="https://login.consultant.ru/link/?req=doc&amp;base=LAW&amp;n=430959&amp;dst=100192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login.consultant.ru/link/?req=doc&amp;base=LAW&amp;n=430959&amp;dst=100154" TargetMode="External"/><Relationship Id="rId5" Type="http://schemas.openxmlformats.org/officeDocument/2006/relationships/hyperlink" Target="https://login.consultant.ru/link/?req=doc&amp;base=LAW&amp;n=430959&amp;dst=100150" TargetMode="External"/><Relationship Id="rId4" Type="http://schemas.openxmlformats.org/officeDocument/2006/relationships/hyperlink" Target="https://login.consultant.ru/link/?req=doc&amp;base=LAW&amp;n=430959&amp;dst=100142" TargetMode="External"/><Relationship Id="rId9" Type="http://schemas.openxmlformats.org/officeDocument/2006/relationships/hyperlink" Target="https://login.consultant.ru/link/?req=doc&amp;base=LAW&amp;n=430959&amp;dst=100204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1287733" y="0"/>
            <a:ext cx="7882560" cy="228150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</a:pPr>
            <a:r>
              <a:rPr lang="ru-RU" sz="2400" b="1" dirty="0">
                <a:solidFill>
                  <a:srgbClr val="008080"/>
                </a:solidFill>
                <a:latin typeface="Arial" panose="020B0604020202020204"/>
                <a:ea typeface="MS PGothic" panose="020B0600070205080204" charset="-128"/>
              </a:rPr>
              <a:t>ФЕДЕРАЛЬНАЯ АНТИМОНОПОЛЬНАЯ СЛУЖБА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ru-RU" sz="2400" b="1" dirty="0">
                <a:solidFill>
                  <a:srgbClr val="008080"/>
                </a:solidFill>
                <a:latin typeface="Arial" panose="020B0604020202020204"/>
                <a:ea typeface="MS PGothic" panose="020B0600070205080204" charset="-128"/>
              </a:rPr>
              <a:t>Чувашское  УФАС России</a:t>
            </a:r>
            <a:endParaRPr dirty="0"/>
          </a:p>
          <a:p>
            <a:pPr algn="r">
              <a:lnSpc>
                <a:spcPct val="100000"/>
              </a:lnSpc>
            </a:pPr>
            <a:endParaRPr dirty="0"/>
          </a:p>
        </p:txBody>
      </p:sp>
      <p:sp>
        <p:nvSpPr>
          <p:cNvPr id="82" name="CustomShape 2"/>
          <p:cNvSpPr/>
          <p:nvPr/>
        </p:nvSpPr>
        <p:spPr>
          <a:xfrm>
            <a:off x="413769" y="2402264"/>
            <a:ext cx="8423640" cy="38883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algn="r">
              <a:lnSpc>
                <a:spcPct val="100000"/>
              </a:lnSpc>
            </a:pPr>
            <a:endParaRPr dirty="0" smtClean="0"/>
          </a:p>
          <a:p>
            <a:pPr algn="ctr"/>
            <a:r>
              <a:rPr lang="ru-RU" altLang="ru-RU" sz="4000" b="1" dirty="0" smtClean="0">
                <a:solidFill>
                  <a:srgbClr val="FF0000"/>
                </a:solidFill>
              </a:rPr>
              <a:t>Закупки в сфере строительства.</a:t>
            </a:r>
          </a:p>
          <a:p>
            <a:pPr algn="ctr"/>
            <a:r>
              <a:rPr lang="ru-RU" sz="3200" b="1" dirty="0" smtClean="0"/>
              <a:t>Основные </a:t>
            </a:r>
            <a:r>
              <a:rPr lang="ru-RU" sz="3200" b="1" dirty="0"/>
              <a:t>ошибки, и вопросы возникающие при </a:t>
            </a:r>
            <a:endParaRPr lang="ru-RU" sz="3200" b="1" dirty="0"/>
          </a:p>
          <a:p>
            <a:pPr algn="ctr"/>
            <a:r>
              <a:rPr lang="ru-RU" sz="3200" b="1" dirty="0"/>
              <a:t>подаче заявок </a:t>
            </a:r>
            <a:endParaRPr lang="ru-RU" sz="3200" b="1" dirty="0">
              <a:solidFill>
                <a:srgbClr val="7030A0"/>
              </a:solidFill>
              <a:latin typeface="Times New Roman" panose="02020603050405020304"/>
            </a:endParaRPr>
          </a:p>
          <a:p>
            <a:pPr algn="ctr">
              <a:lnSpc>
                <a:spcPct val="115000"/>
              </a:lnSpc>
            </a:pPr>
            <a:endParaRPr lang="ru-RU" sz="3200" b="1" dirty="0" smtClean="0">
              <a:solidFill>
                <a:srgbClr val="7030A0"/>
              </a:solidFill>
              <a:latin typeface="Times New Roman" panose="02020603050405020304"/>
            </a:endParaRPr>
          </a:p>
          <a:p>
            <a:pPr algn="ctr">
              <a:lnSpc>
                <a:spcPct val="115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/>
              </a:rPr>
              <a:t>04 апреля 2024 года</a:t>
            </a:r>
            <a:endParaRPr sz="2000" dirty="0">
              <a:solidFill>
                <a:srgbClr val="002060"/>
              </a:solidFill>
            </a:endParaRPr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83" name="CustomShape 3"/>
          <p:cNvSpPr/>
          <p:nvPr/>
        </p:nvSpPr>
        <p:spPr>
          <a:xfrm>
            <a:off x="7524720" y="5516640"/>
            <a:ext cx="183240" cy="46080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08308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1287733" y="0"/>
            <a:ext cx="7882560" cy="228150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</a:pPr>
            <a:endParaRPr dirty="0"/>
          </a:p>
        </p:txBody>
      </p:sp>
      <p:sp>
        <p:nvSpPr>
          <p:cNvPr id="83" name="CustomShape 3"/>
          <p:cNvSpPr/>
          <p:nvPr/>
        </p:nvSpPr>
        <p:spPr>
          <a:xfrm>
            <a:off x="7524720" y="5516640"/>
            <a:ext cx="183240" cy="46080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Прямоугольник 1"/>
          <p:cNvSpPr/>
          <p:nvPr/>
        </p:nvSpPr>
        <p:spPr>
          <a:xfrm>
            <a:off x="2347953" y="386976"/>
            <a:ext cx="61888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К</a:t>
            </a:r>
            <a:r>
              <a:rPr lang="ru-RU" sz="2800" b="1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онтракт со </a:t>
            </a:r>
            <a:r>
              <a:rPr lang="ru-RU" sz="28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статусом «Исполнение»: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95616" y="1297172"/>
            <a:ext cx="3096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ЧУВАШСКОЕ УФАС РОССИИ</a:t>
            </a:r>
            <a:endParaRPr lang="ru-RU" altLang="ru-RU" sz="1600" b="1" dirty="0">
              <a:solidFill>
                <a:srgbClr val="00B05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9245" y="2207368"/>
            <a:ext cx="843566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1320" algn="just"/>
            <a:r>
              <a:rPr lang="ru-RU" sz="20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О порядке рассмотрения предоставленных участником закупки контрактов (договоров) в качестве подтверждения соответствия участника закупки дополнительным требованиям при наличии в реестре контрактов (реестре договоров) информации о контракте (договоре) со статусом «Исполнение</a:t>
            </a:r>
            <a:r>
              <a:rPr lang="ru-RU" sz="2000" b="1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»:</a:t>
            </a:r>
          </a:p>
          <a:p>
            <a:pPr indent="401320" algn="just"/>
            <a:endParaRPr lang="ru-RU" sz="2000" b="1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indent="358775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 реестре контрактов (реестре договоров) информации о контракте (договоре) со статусом «Исполнение», а также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неразмещение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реестре контрактов (реестре договоров) необходимых документов не свидетельствуют об отсутствии у участника закупки требуемого опыта выполнения работ (поставки товара, оказания услуг) в случае наличия в реестре участников закупки, аккредитованных на электронной площадке, полного перечня документов, предусмотренных Постановлением №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2571. 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52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1287733" y="0"/>
            <a:ext cx="7882560" cy="228150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</a:pPr>
            <a:endParaRPr dirty="0"/>
          </a:p>
        </p:txBody>
      </p:sp>
      <p:sp>
        <p:nvSpPr>
          <p:cNvPr id="83" name="CustomShape 3"/>
          <p:cNvSpPr/>
          <p:nvPr/>
        </p:nvSpPr>
        <p:spPr>
          <a:xfrm>
            <a:off x="7524720" y="5516640"/>
            <a:ext cx="183240" cy="46080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Прямоугольник 1"/>
          <p:cNvSpPr/>
          <p:nvPr/>
        </p:nvSpPr>
        <p:spPr>
          <a:xfrm>
            <a:off x="2347953" y="386976"/>
            <a:ext cx="61888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К</a:t>
            </a:r>
            <a:r>
              <a:rPr lang="ru-RU" sz="2800" b="1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онтракт со </a:t>
            </a:r>
            <a:r>
              <a:rPr lang="ru-RU" sz="28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статусом «Исполнение»: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95616" y="1297172"/>
            <a:ext cx="3096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ЧУВАШСКОЕ УФАС РОССИИ</a:t>
            </a:r>
            <a:endParaRPr lang="ru-RU" altLang="ru-RU" sz="1600" b="1" dirty="0">
              <a:solidFill>
                <a:srgbClr val="00B05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3488" y="2668484"/>
            <a:ext cx="8435661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latin typeface="+mj-lt"/>
              </a:rPr>
              <a:t>Если часть работ, предусмотренных Контрактом, не выполнена, </a:t>
            </a:r>
            <a:r>
              <a:rPr lang="ru-RU" sz="2200" b="1" dirty="0" smtClean="0">
                <a:latin typeface="+mj-lt"/>
              </a:rPr>
              <a:t>дополнительное соглашение об изменении объемов работ не заключено, контракт в ЕИС  находится в статусе «Исполнение» </a:t>
            </a:r>
            <a:r>
              <a:rPr lang="ru-RU" sz="2200" dirty="0" smtClean="0">
                <a:solidFill>
                  <a:srgbClr val="000000"/>
                </a:solidFill>
                <a:latin typeface="+mj-lt"/>
              </a:rPr>
              <a:t>Комиссии заказчика не </a:t>
            </a:r>
            <a:r>
              <a:rPr lang="ru-RU" sz="2200" dirty="0">
                <a:solidFill>
                  <a:srgbClr val="000000"/>
                </a:solidFill>
                <a:latin typeface="+mj-lt"/>
              </a:rPr>
              <a:t>представляется возможным прийти к выводу о том, что указанный Контракт исполнен в </a:t>
            </a:r>
            <a:r>
              <a:rPr lang="ru-RU" sz="2200" dirty="0" smtClean="0">
                <a:solidFill>
                  <a:srgbClr val="000000"/>
                </a:solidFill>
                <a:latin typeface="+mj-lt"/>
              </a:rPr>
              <a:t>полном </a:t>
            </a:r>
            <a:r>
              <a:rPr lang="ru-RU" sz="2200" dirty="0">
                <a:solidFill>
                  <a:srgbClr val="000000"/>
                </a:solidFill>
                <a:latin typeface="+mj-lt"/>
              </a:rPr>
              <a:t>объеме и соответствует доп. требованиям, установленным ПП РФ № 2571.</a:t>
            </a:r>
            <a:endParaRPr lang="ru-RU" sz="2200" dirty="0">
              <a:latin typeface="+mj-lt"/>
            </a:endParaRPr>
          </a:p>
          <a:p>
            <a:endParaRPr lang="ru-RU" sz="2200" b="1" dirty="0">
              <a:latin typeface="+mj-lt"/>
            </a:endParaRPr>
          </a:p>
          <a:p>
            <a:r>
              <a:rPr lang="ru-RU" sz="2200" b="1" dirty="0">
                <a:solidFill>
                  <a:srgbClr val="FF0000"/>
                </a:solidFill>
                <a:latin typeface="+mj-lt"/>
              </a:rPr>
              <a:t>Т</a:t>
            </a:r>
            <a:r>
              <a:rPr lang="ru-RU" sz="2200" b="1" dirty="0" smtClean="0">
                <a:solidFill>
                  <a:srgbClr val="FF0000"/>
                </a:solidFill>
                <a:latin typeface="+mj-lt"/>
              </a:rPr>
              <a:t>акой </a:t>
            </a:r>
            <a:r>
              <a:rPr lang="ru-RU" sz="2200" b="1" dirty="0">
                <a:solidFill>
                  <a:srgbClr val="FF0000"/>
                </a:solidFill>
                <a:latin typeface="+mj-lt"/>
              </a:rPr>
              <a:t>контракт не считается исполненным, а значит </a:t>
            </a:r>
            <a:endParaRPr lang="ru-RU" sz="2200" dirty="0">
              <a:solidFill>
                <a:srgbClr val="FF0000"/>
              </a:solidFill>
              <a:latin typeface="+mj-lt"/>
            </a:endParaRPr>
          </a:p>
          <a:p>
            <a:r>
              <a:rPr lang="ru-RU" sz="2200" b="1" dirty="0">
                <a:solidFill>
                  <a:srgbClr val="FF0000"/>
                </a:solidFill>
                <a:latin typeface="+mj-lt"/>
              </a:rPr>
              <a:t>не может подтверждать наличие опыта</a:t>
            </a:r>
            <a:endParaRPr lang="en-GB" sz="2200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68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1287733" y="0"/>
            <a:ext cx="7882560" cy="228150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</a:pPr>
            <a:endParaRPr dirty="0"/>
          </a:p>
        </p:txBody>
      </p:sp>
      <p:sp>
        <p:nvSpPr>
          <p:cNvPr id="83" name="CustomShape 3"/>
          <p:cNvSpPr/>
          <p:nvPr/>
        </p:nvSpPr>
        <p:spPr>
          <a:xfrm>
            <a:off x="7524720" y="5516640"/>
            <a:ext cx="183240" cy="46080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Прямоугольник 1"/>
          <p:cNvSpPr/>
          <p:nvPr/>
        </p:nvSpPr>
        <p:spPr>
          <a:xfrm>
            <a:off x="2347953" y="386976"/>
            <a:ext cx="61888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К</a:t>
            </a:r>
            <a:r>
              <a:rPr lang="ru-RU" sz="2800" b="1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онтракт со </a:t>
            </a:r>
            <a:r>
              <a:rPr lang="ru-RU" sz="28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статусом «Исполнение»: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95616" y="1297172"/>
            <a:ext cx="3096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ЧУВАШСКОЕ УФАС РОССИИ</a:t>
            </a:r>
            <a:endParaRPr lang="ru-RU" altLang="ru-RU" sz="1600" b="1" dirty="0">
              <a:solidFill>
                <a:srgbClr val="00B05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7733" y="2932898"/>
            <a:ext cx="712201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В случае если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договор исполнен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при этом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стоимость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договора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уменьшена на основании подписанного сторонами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акта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(дополнительного соглашения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), то такой договор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может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быть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представлен для подтверждения наличия у участника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опыта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в соответствии с Постановлением № 2571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2716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1287733" y="0"/>
            <a:ext cx="7882560" cy="228150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</a:pPr>
            <a:endParaRPr dirty="0"/>
          </a:p>
        </p:txBody>
      </p:sp>
      <p:sp>
        <p:nvSpPr>
          <p:cNvPr id="83" name="CustomShape 3"/>
          <p:cNvSpPr/>
          <p:nvPr/>
        </p:nvSpPr>
        <p:spPr>
          <a:xfrm>
            <a:off x="7524720" y="5516640"/>
            <a:ext cx="183240" cy="46080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Прямоугольник 1"/>
          <p:cNvSpPr/>
          <p:nvPr/>
        </p:nvSpPr>
        <p:spPr>
          <a:xfrm>
            <a:off x="2347953" y="386976"/>
            <a:ext cx="62311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К</a:t>
            </a:r>
            <a:r>
              <a:rPr lang="ru-RU" sz="2800" b="1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онтракт со штрафными санкциями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95616" y="1297172"/>
            <a:ext cx="3096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ЧУВАШСКОЕ УФАС РОССИИ</a:t>
            </a:r>
            <a:endParaRPr lang="ru-RU" altLang="ru-RU" sz="1600" b="1" dirty="0">
              <a:solidFill>
                <a:srgbClr val="00B05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1971" y="2668484"/>
            <a:ext cx="843566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1960" algn="just"/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Постановления № 2571 о представлении участниками закупок контракта (договора) с исполнением требования об уплате неустоек (штрафов, пеней) (в случае их начисления)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распространяется только на позиции </a:t>
            </a:r>
            <a:r>
              <a:rPr lang="ru-RU" sz="2800" dirty="0">
                <a:hlinkClick r:id="rId3"/>
              </a:rPr>
              <a:t>19, </a:t>
            </a:r>
            <a:r>
              <a:rPr lang="ru-RU" sz="2800" dirty="0">
                <a:hlinkClick r:id="rId4"/>
              </a:rPr>
              <a:t>20, </a:t>
            </a:r>
            <a:r>
              <a:rPr lang="ru-RU" sz="2800" dirty="0">
                <a:hlinkClick r:id="rId5"/>
              </a:rPr>
              <a:t>22, </a:t>
            </a:r>
            <a:r>
              <a:rPr lang="ru-RU" sz="2800" dirty="0">
                <a:hlinkClick r:id="rId6"/>
              </a:rPr>
              <a:t>23, </a:t>
            </a:r>
            <a:r>
              <a:rPr lang="ru-RU" sz="2800" dirty="0">
                <a:hlinkClick r:id="rId7"/>
              </a:rPr>
              <a:t>32, </a:t>
            </a:r>
            <a:r>
              <a:rPr lang="ru-RU" sz="2800" dirty="0">
                <a:hlinkClick r:id="rId8"/>
              </a:rPr>
              <a:t>34 и </a:t>
            </a:r>
            <a:r>
              <a:rPr lang="ru-RU" sz="2800" dirty="0" smtClean="0">
                <a:hlinkClick r:id="rId9"/>
              </a:rPr>
              <a:t>35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приложения к Постановлению №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2571,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не связаны со строительством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связи с чем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принятие  решений 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отклонении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заявки неправомерно</a:t>
            </a:r>
            <a:endParaRPr lang="ru-RU" sz="2800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94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1287733" y="0"/>
            <a:ext cx="7882560" cy="228150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</a:pPr>
            <a:endParaRPr dirty="0"/>
          </a:p>
        </p:txBody>
      </p:sp>
      <p:sp>
        <p:nvSpPr>
          <p:cNvPr id="83" name="CustomShape 3"/>
          <p:cNvSpPr/>
          <p:nvPr/>
        </p:nvSpPr>
        <p:spPr>
          <a:xfrm>
            <a:off x="7524720" y="5516640"/>
            <a:ext cx="183240" cy="46080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Прямоугольник 1"/>
          <p:cNvSpPr/>
          <p:nvPr/>
        </p:nvSpPr>
        <p:spPr>
          <a:xfrm>
            <a:off x="2347953" y="386976"/>
            <a:ext cx="38189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«Липовый» контракт: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95616" y="1297172"/>
            <a:ext cx="3096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ЧУВАШСКОЕ УФАС РОССИИ</a:t>
            </a:r>
            <a:endParaRPr lang="ru-RU" altLang="ru-RU" sz="1600" b="1" dirty="0">
              <a:solidFill>
                <a:srgbClr val="00B05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093" y="2281508"/>
            <a:ext cx="859260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855" algn="just"/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тсутствие сведений на общедоступных сайтах налоговых органов, о движении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денежных средств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счетам участника закупки, не свидетельствует об отсутствии у участника закупки требуемого опыта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наличия в реестре участников закупки, аккредитованных на электронной площадке, полного перечня документов,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предусмотренного Постановлением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2571. </a:t>
            </a:r>
          </a:p>
          <a:p>
            <a:pPr indent="363855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этапе рассмотрения заявок вправе направить соответствующий запрос в ФНС в целях подтверждения суммы по контракту. </a:t>
            </a:r>
          </a:p>
          <a:p>
            <a:pPr indent="363855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на основании части 9 статьи 31 Закона № 44-ФЗ отстранение участника закупки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определении поставщика (подрядчика, исполнителя) или отказ от заключения контракта с победителем определения поставщика (подрядчика, исполнителя) осуществляется в любой момент до заключения контракта, если заказчик или комиссия по осуществлению закупок обнаружит, что участник закупки не соответствует требованиям, указанным в части 1, частях 1.1, 2 и 2.1 (при наличии таких требований) статьи 31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№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44-ФЗ, или предоставил недостоверную информацию в отношении своего соответствия указанным требованиям.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10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1287733" y="0"/>
            <a:ext cx="7882560" cy="228150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</a:pPr>
            <a:endParaRPr dirty="0"/>
          </a:p>
        </p:txBody>
      </p:sp>
      <p:sp>
        <p:nvSpPr>
          <p:cNvPr id="83" name="CustomShape 3"/>
          <p:cNvSpPr/>
          <p:nvPr/>
        </p:nvSpPr>
        <p:spPr>
          <a:xfrm>
            <a:off x="7524720" y="5516640"/>
            <a:ext cx="183240" cy="46080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Прямоугольник 1"/>
          <p:cNvSpPr/>
          <p:nvPr/>
        </p:nvSpPr>
        <p:spPr>
          <a:xfrm>
            <a:off x="2438105" y="0"/>
            <a:ext cx="65537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«Квалификация участников 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закупки</a:t>
            </a:r>
          </a:p>
          <a:p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предельные максимальные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 минимальные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значения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95616" y="1297172"/>
            <a:ext cx="3096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ЧУВАШСКОЕ УФАС РОССИИ</a:t>
            </a:r>
            <a:endParaRPr lang="ru-RU" altLang="ru-RU" sz="1600" b="1" dirty="0">
              <a:solidFill>
                <a:srgbClr val="00B05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6062" y="2323506"/>
            <a:ext cx="859260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Формулы оценки, установленные пунктом 20 Положения об оценке заявок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№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2604, предусматривают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оценку заявок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того, какое значение является для заказчика наилучшим (наибольшее, например, размер опыта, или наименьшее, например, расход топлива), а также с учетом наличия/отсутствия предельного (предельных) максимального и (или) максимального значения (значений) показателя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выбирает формулу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числа предусмотренных пунктом 20 Положения, в том числе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 или не устанавливает предусмотренные формулами предельные значения показателей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условии, что такие требования не влекут за собой ограничение количества участников закупки.</a:t>
            </a: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Предельное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значение показателя не должно быть меньше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НМЦК для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того, чтобы выявить сопоставимый опыт.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02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1287733" y="0"/>
            <a:ext cx="7882560" cy="228150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</a:pPr>
            <a:endParaRPr dirty="0"/>
          </a:p>
        </p:txBody>
      </p:sp>
      <p:sp>
        <p:nvSpPr>
          <p:cNvPr id="83" name="CustomShape 3"/>
          <p:cNvSpPr/>
          <p:nvPr/>
        </p:nvSpPr>
        <p:spPr>
          <a:xfrm>
            <a:off x="7524720" y="5516640"/>
            <a:ext cx="183240" cy="46080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Прямоугольник 1"/>
          <p:cNvSpPr/>
          <p:nvPr/>
        </p:nvSpPr>
        <p:spPr>
          <a:xfrm>
            <a:off x="2438105" y="0"/>
            <a:ext cx="65537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опыта в закупке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 по строительству объекта капитального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 ПП 2604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95616" y="1297172"/>
            <a:ext cx="3096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ЧУВАШСКОЕ УФАС РОССИИ</a:t>
            </a:r>
            <a:endParaRPr lang="ru-RU" altLang="ru-RU" sz="1600" b="1" dirty="0">
              <a:solidFill>
                <a:srgbClr val="00B05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4698" y="2281508"/>
            <a:ext cx="859260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формировании порядка рассмотрения и оценки заявок на участие в конкурсе заказчик должен руководствоваться требованиями, предусмотренными абзацем 5 подпункта «г» пункта 31 Положения постановления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№ 2604.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осуществлении закупки, по результатам проведения которой заключается контракт, предусматривающий выполнение работ по строительству, реконструкции, капитальному ремонту, сносу объекта капитального строительства (в том числе линейного объекта)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принятии к оценке исключительно исполненного договора,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предусматривающий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работ по строительству, реконструкции, капитальному ремонту, сносу объекта капитального строительства (в том числе линейного объекта)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работ по сохранению объектов культурного наследия (памятников истории и культуры) народов Российской Федерации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 КАКОГО – ЛИБО ВИДА РАБОТ, ИЗ ПЕРЕЧИСЛЕННЫХ ВЫШЕ, НЕДОПУСТИМО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84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1287733" y="0"/>
            <a:ext cx="7882560" cy="228150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</a:pPr>
            <a:endParaRPr dirty="0"/>
          </a:p>
        </p:txBody>
      </p:sp>
      <p:sp>
        <p:nvSpPr>
          <p:cNvPr id="83" name="CustomShape 3"/>
          <p:cNvSpPr/>
          <p:nvPr/>
        </p:nvSpPr>
        <p:spPr>
          <a:xfrm>
            <a:off x="7524720" y="5516640"/>
            <a:ext cx="183240" cy="46080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Прямоугольник 1"/>
          <p:cNvSpPr/>
          <p:nvPr/>
        </p:nvSpPr>
        <p:spPr>
          <a:xfrm>
            <a:off x="2438105" y="0"/>
            <a:ext cx="65537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опыта ПП 2604 </a:t>
            </a:r>
            <a:r>
              <a:rPr lang="ru-RU" sz="2800" b="1" dirty="0" smtClean="0"/>
              <a:t>гражданско-правовые договора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95616" y="1297172"/>
            <a:ext cx="3096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ЧУВАШСКОЕ УФАС РОССИИ</a:t>
            </a:r>
            <a:endParaRPr lang="ru-RU" altLang="ru-RU" sz="1600" b="1" dirty="0">
              <a:solidFill>
                <a:srgbClr val="00B05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8337" y="3142799"/>
            <a:ext cx="779171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Постановление Правительства № 2604 не предоставляет заказчикам право ограничивать </a:t>
            </a:r>
            <a:r>
              <a:rPr lang="ru-RU" sz="2800" dirty="0" smtClean="0"/>
              <a:t>возможность </a:t>
            </a:r>
            <a:r>
              <a:rPr lang="ru-RU" sz="2800" dirty="0"/>
              <a:t>предоставления участниками закупок </a:t>
            </a:r>
            <a:r>
              <a:rPr lang="ru-RU" sz="2800" b="1" dirty="0">
                <a:solidFill>
                  <a:srgbClr val="FF0000"/>
                </a:solidFill>
              </a:rPr>
              <a:t>гражданско-правовых договоров</a:t>
            </a:r>
            <a:r>
              <a:rPr lang="ru-RU" sz="2800" dirty="0"/>
              <a:t>, не </a:t>
            </a:r>
            <a:r>
              <a:rPr lang="ru-RU" sz="2800" dirty="0" smtClean="0"/>
              <a:t>заключенных </a:t>
            </a:r>
            <a:r>
              <a:rPr lang="ru-RU" sz="2800" dirty="0"/>
              <a:t>по 44-ФЗ и 223-ФЗ, для оценки имеющегося опыта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84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мещающее содержимое 2"/>
          <p:cNvSpPr>
            <a:spLocks noGrp="1" noChangeArrowheads="1"/>
          </p:cNvSpPr>
          <p:nvPr>
            <p:ph sz="half" idx="4294967295"/>
          </p:nvPr>
        </p:nvSpPr>
        <p:spPr>
          <a:xfrm>
            <a:off x="502277" y="1618264"/>
            <a:ext cx="7160653" cy="5119086"/>
          </a:xfrm>
          <a:prstGeom prst="rect">
            <a:avLst/>
          </a:prstGeo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ru-RU" altLang="ru-RU" b="1" dirty="0" smtClean="0">
              <a:latin typeface="Times New Roman" panose="02020603050405020304" pitchFamily="18" charset="0"/>
              <a:sym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altLang="ru-RU" b="1" dirty="0" smtClean="0">
              <a:latin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Участником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закупки является любое юридическое лицо или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несколько юридических лиц, выступающих на стороне одного участника закупки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независимо от организационно-правовой формы, формы собственности, места нахождения и места происхождения капитала,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либо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любое физическое лицо или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несколько физических лиц, выступающих на стороне одного участника закупки, в том числе индивидуальный предприниматель или несколько индивидуальных предпринимателей, выступающих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стороне одного участника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закупки </a:t>
            </a:r>
            <a:endParaRPr lang="ru-RU" altLang="en-US" sz="2400" b="1" dirty="0" smtClean="0"/>
          </a:p>
        </p:txBody>
      </p:sp>
      <p:sp>
        <p:nvSpPr>
          <p:cNvPr id="19458" name="Текстовое поле 3"/>
          <p:cNvSpPr txBox="1">
            <a:spLocks noChangeArrowheads="1"/>
          </p:cNvSpPr>
          <p:nvPr/>
        </p:nvSpPr>
        <p:spPr bwMode="auto">
          <a:xfrm>
            <a:off x="6437313" y="1311876"/>
            <a:ext cx="270668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sz="1400" b="1" i="1" dirty="0">
                <a:solidFill>
                  <a:srgbClr val="00B050"/>
                </a:solidFill>
                <a:sym typeface="+mn-ea"/>
              </a:rPr>
              <a:t>ЧУВАШСКОЕ УФАС РОССИИ</a:t>
            </a:r>
            <a:endParaRPr lang="ru-RU" altLang="ru-RU" sz="1400" b="1" i="1" dirty="0">
              <a:solidFill>
                <a:srgbClr val="00B050"/>
              </a:solidFill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19459" name="Picture 6" descr="https://9355.ru/wp-content/uploads/2020/11/%D0%9F%D0%A1%D0%98%D0%A5%D0%9E%D0%9B%D0%9E%D0%93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61091" y="4159876"/>
            <a:ext cx="1415147" cy="243108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454445" y="281520"/>
            <a:ext cx="54571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 </a:t>
            </a:r>
            <a:r>
              <a:rPr lang="ru-RU" sz="3200" b="1" dirty="0"/>
              <a:t>Коллективный  участник </a:t>
            </a:r>
            <a:r>
              <a:rPr lang="ru-RU" sz="3200" b="1" dirty="0" smtClean="0"/>
              <a:t> 223-ФЗ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727156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мещающее содержимое 2"/>
          <p:cNvSpPr>
            <a:spLocks noGrp="1" noChangeArrowheads="1"/>
          </p:cNvSpPr>
          <p:nvPr>
            <p:ph sz="half" idx="4294967295"/>
          </p:nvPr>
        </p:nvSpPr>
        <p:spPr>
          <a:xfrm>
            <a:off x="502277" y="1618264"/>
            <a:ext cx="7160653" cy="5119086"/>
          </a:xfrm>
          <a:prstGeom prst="rect">
            <a:avLst/>
          </a:prstGeo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ru-RU" altLang="ru-RU" b="1" dirty="0" smtClean="0">
              <a:latin typeface="Times New Roman" panose="02020603050405020304" pitchFamily="18" charset="0"/>
              <a:sym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altLang="ru-RU" b="1" dirty="0" smtClean="0">
              <a:latin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Участником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закупки является любое юридическое лицо или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несколько юридических лиц, выступающих на стороне одного участника закупки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независимо от организационно-правовой формы, формы собственности, места нахождения и места происхождения капитала,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либо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любое физическое лицо или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несколько физических лиц, выступающих на стороне одного участника закупки, в том числе индивидуальный предприниматель или несколько индивидуальных предпринимателей, выступающих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стороне одного участника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закупки </a:t>
            </a:r>
            <a:endParaRPr lang="ru-RU" altLang="en-US" sz="2400" b="1" dirty="0" smtClean="0"/>
          </a:p>
        </p:txBody>
      </p:sp>
      <p:sp>
        <p:nvSpPr>
          <p:cNvPr id="19458" name="Текстовое поле 3"/>
          <p:cNvSpPr txBox="1">
            <a:spLocks noChangeArrowheads="1"/>
          </p:cNvSpPr>
          <p:nvPr/>
        </p:nvSpPr>
        <p:spPr bwMode="auto">
          <a:xfrm>
            <a:off x="6437313" y="1311876"/>
            <a:ext cx="270668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sz="1400" b="1" i="1" dirty="0">
                <a:solidFill>
                  <a:srgbClr val="00B050"/>
                </a:solidFill>
                <a:sym typeface="+mn-ea"/>
              </a:rPr>
              <a:t>ЧУВАШСКОЕ УФАС РОССИИ</a:t>
            </a:r>
            <a:endParaRPr lang="ru-RU" altLang="ru-RU" sz="1400" b="1" i="1" dirty="0">
              <a:solidFill>
                <a:srgbClr val="00B050"/>
              </a:solidFill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19459" name="Picture 6" descr="https://9355.ru/wp-content/uploads/2020/11/%D0%9F%D0%A1%D0%98%D0%A5%D0%9E%D0%9B%D0%9E%D0%93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61091" y="4159876"/>
            <a:ext cx="1415147" cy="243108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467697" y="297904"/>
            <a:ext cx="53483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Коллективный  </a:t>
            </a:r>
            <a:r>
              <a:rPr lang="ru-RU" sz="3200" b="1" dirty="0"/>
              <a:t>участник </a:t>
            </a:r>
          </a:p>
        </p:txBody>
      </p:sp>
    </p:spTree>
    <p:extLst>
      <p:ext uri="{BB962C8B-B14F-4D97-AF65-F5344CB8AC3E}">
        <p14:creationId xmlns:p14="http://schemas.microsoft.com/office/powerpoint/2010/main" val="2665337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1287733" y="0"/>
            <a:ext cx="7882560" cy="228150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</a:pPr>
            <a:endParaRPr dirty="0"/>
          </a:p>
        </p:txBody>
      </p:sp>
      <p:sp>
        <p:nvSpPr>
          <p:cNvPr id="83" name="CustomShape 3"/>
          <p:cNvSpPr/>
          <p:nvPr/>
        </p:nvSpPr>
        <p:spPr>
          <a:xfrm>
            <a:off x="7524720" y="5516640"/>
            <a:ext cx="183240" cy="46080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Прямоугольник 1"/>
          <p:cNvSpPr/>
          <p:nvPr/>
        </p:nvSpPr>
        <p:spPr>
          <a:xfrm>
            <a:off x="4271536" y="386976"/>
            <a:ext cx="19149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СРО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95616" y="1297172"/>
            <a:ext cx="3096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ЧУВАШСКОЕ УФАС РОССИИ</a:t>
            </a:r>
            <a:endParaRPr lang="ru-RU" altLang="ru-RU" sz="1600" b="1" dirty="0">
              <a:solidFill>
                <a:srgbClr val="00B05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1819" y="2721947"/>
            <a:ext cx="8592603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1320" algn="just"/>
            <a:r>
              <a:rPr lang="ru-RU" sz="2000" b="1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 </a:t>
            </a:r>
            <a:r>
              <a:rPr lang="ru-RU" sz="24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Выписку о членстве в СРО в составе заявки требовать нельзя</a:t>
            </a:r>
            <a:r>
              <a:rPr lang="ru-RU" sz="2400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;</a:t>
            </a:r>
          </a:p>
          <a:p>
            <a:pPr indent="401320" algn="just"/>
            <a:endParaRPr lang="ru-RU" sz="2400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indent="401320" algn="just"/>
            <a:r>
              <a:rPr lang="ru-RU" sz="2400" b="1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Комиссия </a:t>
            </a:r>
            <a:r>
              <a:rPr lang="ru-RU" sz="24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заказчика самостоятельно осуществляет проверку сведений об участнике закупки в Реестре</a:t>
            </a:r>
            <a:r>
              <a:rPr lang="ru-RU" sz="2400" b="1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:</a:t>
            </a:r>
          </a:p>
          <a:p>
            <a:pPr indent="401320" algn="just"/>
            <a:endParaRPr lang="ru-RU" sz="2400" b="1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indent="401320" algn="just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При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отсутствии сведений об участнике в Реестре – заявка такого участника подлежит отклонению.</a:t>
            </a:r>
          </a:p>
          <a:p>
            <a:pPr indent="401320" algn="just"/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51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>
          <a:xfrm>
            <a:off x="14288" y="1908175"/>
            <a:ext cx="8964955" cy="5010150"/>
          </a:xfrm>
          <a:prstGeom prst="rect">
            <a:avLst/>
          </a:prstGeo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ts val="400"/>
              </a:spcBef>
              <a:buFont typeface="Wingdings" panose="05000000000000000000" pitchFamily="2" charset="2"/>
              <a:buChar char="ü"/>
            </a:pPr>
            <a:endParaRPr lang="ru-RU" altLang="ru-RU" sz="2400" dirty="0" smtClean="0"/>
          </a:p>
          <a:p>
            <a:pPr marL="457200" indent="-457200" algn="just">
              <a:buFont typeface="Arial" panose="020B0604020202020204" pitchFamily="34" charset="0"/>
              <a:buNone/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altLang="ru-RU" sz="2400" dirty="0" smtClean="0"/>
          </a:p>
          <a:p>
            <a:pPr marL="457200" indent="-457200" eaLnBrk="1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altLang="ru-RU" sz="2400" dirty="0" smtClean="0"/>
              <a:t>    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BC2D36-78B3-45DE-9973-21DF4B820D08}" type="slidenum">
              <a:rPr lang="en-US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ru-RU" sz="1200" smtClean="0">
              <a:solidFill>
                <a:srgbClr val="898989"/>
              </a:solidFill>
            </a:endParaRPr>
          </a:p>
        </p:txBody>
      </p:sp>
      <p:sp>
        <p:nvSpPr>
          <p:cNvPr id="19460" name="Title 1"/>
          <p:cNvSpPr>
            <a:spLocks noGrp="1"/>
          </p:cNvSpPr>
          <p:nvPr>
            <p:ph type="title"/>
          </p:nvPr>
        </p:nvSpPr>
        <p:spPr>
          <a:xfrm>
            <a:off x="14288" y="4587875"/>
            <a:ext cx="4667250" cy="155575"/>
          </a:xfrm>
        </p:spPr>
        <p:txBody>
          <a:bodyPr/>
          <a:lstStyle/>
          <a:p>
            <a:pPr algn="l" eaLnBrk="1" hangingPunct="1"/>
            <a:r>
              <a:rPr lang="en-US" altLang="ru-RU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1417638"/>
            <a:ext cx="56896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0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19463" name="Прямоугольник 1"/>
          <p:cNvSpPr>
            <a:spLocks noChangeArrowheads="1"/>
          </p:cNvSpPr>
          <p:nvPr/>
        </p:nvSpPr>
        <p:spPr bwMode="auto">
          <a:xfrm>
            <a:off x="6179344" y="1262856"/>
            <a:ext cx="2881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ru-RU" altLang="ru-RU" b="1" i="1" dirty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ЧУВАШСКОЕ УФАС РОССИИ</a:t>
            </a:r>
            <a:endParaRPr lang="ru-RU" altLang="ru-RU" b="1" dirty="0">
              <a:solidFill>
                <a:srgbClr val="00B05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87780" y="245775"/>
            <a:ext cx="53483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Коллективный  </a:t>
            </a:r>
            <a:r>
              <a:rPr lang="ru-RU" sz="3200" b="1" dirty="0"/>
              <a:t>участник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03797" y="2219832"/>
            <a:ext cx="757544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Lab Grotesque"/>
              </a:rPr>
              <a:t>Требованиям, </a:t>
            </a:r>
            <a:r>
              <a:rPr lang="ru-RU" sz="2000" dirty="0">
                <a:solidFill>
                  <a:srgbClr val="222222"/>
                </a:solidFill>
                <a:latin typeface="Lab Grotesque"/>
              </a:rPr>
              <a:t>указанным в документации о закупке, </a:t>
            </a:r>
            <a:r>
              <a:rPr lang="ru-RU" sz="2000" b="1" dirty="0">
                <a:solidFill>
                  <a:srgbClr val="FF0000"/>
                </a:solidFill>
                <a:latin typeface="Lab Grotesque"/>
              </a:rPr>
              <a:t>должна в совокупности отвечать вся группа лиц</a:t>
            </a:r>
            <a:r>
              <a:rPr lang="ru-RU" sz="2000" dirty="0">
                <a:solidFill>
                  <a:srgbClr val="222222"/>
                </a:solidFill>
                <a:latin typeface="Lab Grotesque"/>
              </a:rPr>
              <a:t>, а не отдельно взятое юридическое лицо, выступающее в составе группы лиц.</a:t>
            </a:r>
            <a:endParaRPr lang="ru-RU" sz="2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473387"/>
              </p:ext>
            </p:extLst>
          </p:nvPr>
        </p:nvGraphicFramePr>
        <p:xfrm>
          <a:off x="84416" y="3601514"/>
          <a:ext cx="8976240" cy="3377136"/>
        </p:xfrm>
        <a:graphic>
          <a:graphicData uri="http://schemas.openxmlformats.org/drawingml/2006/table">
            <a:tbl>
              <a:tblPr/>
              <a:tblGrid>
                <a:gridCol w="6163973"/>
                <a:gridCol w="2812267"/>
              </a:tblGrid>
              <a:tr h="51440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dirty="0">
                          <a:effectLst/>
                        </a:rPr>
                        <a:t>Требование документации</a:t>
                      </a:r>
                      <a:endParaRPr lang="ru-RU" sz="1600" b="0" dirty="0">
                        <a:effectLst/>
                      </a:endParaRPr>
                    </a:p>
                  </a:txBody>
                  <a:tcPr marL="53450" marR="53450" marT="106900" marB="1069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dirty="0">
                          <a:effectLst/>
                        </a:rPr>
                        <a:t>Кто должен соответствовать</a:t>
                      </a:r>
                      <a:endParaRPr lang="ru-RU" sz="1600" b="0" dirty="0">
                        <a:effectLst/>
                      </a:endParaRPr>
                    </a:p>
                  </a:txBody>
                  <a:tcPr marL="53450" marR="53450" marT="106900" marB="1069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804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>
                          <a:effectLst/>
                        </a:rPr>
                        <a:t>Требование об отсутствии процедуры ликвидации, банкротства</a:t>
                      </a:r>
                    </a:p>
                  </a:txBody>
                  <a:tcPr marL="53450" marR="53450" marT="106900" marB="1069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>
                          <a:effectLst/>
                        </a:rPr>
                        <a:t>Каждый участник группы</a:t>
                      </a:r>
                    </a:p>
                  </a:txBody>
                  <a:tcPr marL="53450" marR="53450" marT="106900" marB="1069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331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>
                          <a:effectLst/>
                        </a:rPr>
                        <a:t>Отсутствие задолженности перед бюджетом</a:t>
                      </a:r>
                    </a:p>
                  </a:txBody>
                  <a:tcPr marL="53450" marR="53450" marT="106900" marB="1069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>
                          <a:effectLst/>
                        </a:rPr>
                        <a:t>Каждый участник группы</a:t>
                      </a:r>
                    </a:p>
                  </a:txBody>
                  <a:tcPr marL="53450" marR="53450" marT="106900" marB="1069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331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>
                          <a:effectLst/>
                        </a:rPr>
                        <a:t>Отсутствие конфликта интересов с заказчиком</a:t>
                      </a:r>
                    </a:p>
                  </a:txBody>
                  <a:tcPr marL="53450" marR="53450" marT="106900" marB="1069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>
                          <a:effectLst/>
                        </a:rPr>
                        <a:t>Каждый участник группы</a:t>
                      </a:r>
                    </a:p>
                  </a:txBody>
                  <a:tcPr marL="53450" marR="53450" marT="106900" marB="1069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331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>
                          <a:effectLst/>
                        </a:rPr>
                        <a:t>Отсутствие в РНП</a:t>
                      </a:r>
                    </a:p>
                  </a:txBody>
                  <a:tcPr marL="53450" marR="53450" marT="106900" marB="1069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>
                          <a:effectLst/>
                        </a:rPr>
                        <a:t>Каждый участник группы</a:t>
                      </a:r>
                    </a:p>
                  </a:txBody>
                  <a:tcPr marL="53450" marR="53450" marT="106900" marB="1069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4509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>
                          <a:effectLst/>
                        </a:rPr>
                        <a:t>Наличие опыта работы, материальных, кадровых ресурсов, лицензий, </a:t>
                      </a:r>
                      <a:r>
                        <a:rPr lang="ru-RU" sz="1600" b="0" dirty="0" err="1">
                          <a:effectLst/>
                        </a:rPr>
                        <a:t>спецразрешений</a:t>
                      </a:r>
                      <a:endParaRPr lang="ru-RU" sz="1600" b="0" dirty="0">
                        <a:effectLst/>
                      </a:endParaRPr>
                    </a:p>
                  </a:txBody>
                  <a:tcPr marL="53450" marR="53450" marT="106900" marB="1069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>
                          <a:effectLst/>
                        </a:rPr>
                        <a:t>В совокупности (хотя бы у одного)</a:t>
                      </a:r>
                    </a:p>
                  </a:txBody>
                  <a:tcPr marL="53450" marR="53450" marT="106900" marB="1069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07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Текстовое поле 3"/>
          <p:cNvSpPr txBox="1">
            <a:spLocks noChangeArrowheads="1"/>
          </p:cNvSpPr>
          <p:nvPr/>
        </p:nvSpPr>
        <p:spPr bwMode="auto">
          <a:xfrm>
            <a:off x="6437313" y="1311876"/>
            <a:ext cx="270668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sz="1400" b="1" i="1" dirty="0">
                <a:solidFill>
                  <a:srgbClr val="00B050"/>
                </a:solidFill>
                <a:sym typeface="+mn-ea"/>
              </a:rPr>
              <a:t>ЧУВАШСКОЕ УФАС РОССИИ</a:t>
            </a:r>
            <a:endParaRPr lang="ru-RU" altLang="ru-RU" sz="1400" b="1" i="1" dirty="0">
              <a:solidFill>
                <a:srgbClr val="00B050"/>
              </a:solidFill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67697" y="297904"/>
            <a:ext cx="5234575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Коллективный  </a:t>
            </a:r>
            <a:r>
              <a:rPr lang="ru-RU" sz="3200" b="1" dirty="0" smtClean="0"/>
              <a:t>участник</a:t>
            </a:r>
          </a:p>
          <a:p>
            <a:r>
              <a:rPr lang="ru-RU" sz="3200" b="1" dirty="0" smtClean="0"/>
              <a:t> </a:t>
            </a:r>
          </a:p>
          <a:p>
            <a:r>
              <a:rPr lang="ru-RU" sz="3200" b="1" dirty="0">
                <a:solidFill>
                  <a:srgbClr val="FF0000"/>
                </a:solidFill>
              </a:rPr>
              <a:t>З</a:t>
            </a:r>
            <a:r>
              <a:rPr lang="ru-RU" sz="3200" b="1" dirty="0" smtClean="0">
                <a:solidFill>
                  <a:srgbClr val="FF0000"/>
                </a:solidFill>
              </a:rPr>
              <a:t>акупки СМСП</a:t>
            </a:r>
            <a:endParaRPr lang="ru-RU" sz="3200" b="1" dirty="0">
              <a:solidFill>
                <a:srgbClr val="FF0000"/>
              </a:solidFill>
            </a:endParaRPr>
          </a:p>
          <a:p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1460" y="2489356"/>
            <a:ext cx="789723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Статья 3.4 Закона о закупках не содержит положений о возможности участия в конкурентной закупке с участием СМСП несколько юридических лиц или несколько индивидуальных предпринимателей, выступающих на стороне одного участника закупки.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88642" y="4296987"/>
            <a:ext cx="79591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проведение конкурентной закупки с участием СМСП не предполагает коллективное участие СМСП в такой закупке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16677" y="6034812"/>
            <a:ext cx="77273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письмо Министерства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финансов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РФ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от 20.06.2023 № 24-07-09/56775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</a:p>
          <a:p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письмо ФАС 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от 22.06.2023 №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28/48914/23</a:t>
            </a:r>
            <a:endParaRPr lang="ru-RU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1460" y="4296987"/>
            <a:ext cx="8206326" cy="148562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7370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/>
          <p:cNvSpPr txBox="1"/>
          <p:nvPr/>
        </p:nvSpPr>
        <p:spPr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/>
          <a:lstStyle>
            <a:lvl1pPr marL="342900" indent="-342900" algn="l" defTabSz="449580" rtl="0" eaLnBrk="0" fontAlgn="base" hangingPunct="0">
              <a:spcBef>
                <a:spcPts val="22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spcBef>
                <a:spcPts val="1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0" fontAlgn="base" hangingPunct="0">
              <a:lnSpc>
                <a:spcPct val="95000"/>
              </a:lnSpc>
              <a:spcBef>
                <a:spcPts val="10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0" fontAlgn="base" hangingPunct="0">
              <a:lnSpc>
                <a:spcPct val="75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0" fontAlgn="base" hangingPunct="0">
              <a:lnSpc>
                <a:spcPct val="75000"/>
              </a:lnSpc>
              <a:spcBef>
                <a:spcPts val="6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5pPr>
          </a:lstStyle>
          <a:p>
            <a:pPr marL="0" lvl="0" indent="0" algn="r" defTabSz="449580"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x-none" sz="1600" dirty="0">
                <a:solidFill>
                  <a:srgbClr val="115606"/>
                </a:solidFill>
              </a:rPr>
              <a:t>22</a:t>
            </a:fld>
            <a:endParaRPr lang="ru-RU" altLang="x-none" sz="1600" dirty="0">
              <a:solidFill>
                <a:srgbClr val="115606"/>
              </a:solidFill>
            </a:endParaRPr>
          </a:p>
        </p:txBody>
      </p:sp>
      <p:sp>
        <p:nvSpPr>
          <p:cNvPr id="56323" name="Rectangle 2"/>
          <p:cNvSpPr/>
          <p:nvPr/>
        </p:nvSpPr>
        <p:spPr>
          <a:xfrm>
            <a:off x="1835151" y="260350"/>
            <a:ext cx="7345362" cy="1008063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>
            <a:lvl1pPr marL="342900" indent="-342900" algn="l" defTabSz="449580" rtl="0" eaLnBrk="0" fontAlgn="base" hangingPunct="0">
              <a:spcBef>
                <a:spcPts val="22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spcBef>
                <a:spcPts val="1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0" fontAlgn="base" hangingPunct="0">
              <a:lnSpc>
                <a:spcPct val="95000"/>
              </a:lnSpc>
              <a:spcBef>
                <a:spcPts val="10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0" fontAlgn="base" hangingPunct="0">
              <a:lnSpc>
                <a:spcPct val="75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0" fontAlgn="base" hangingPunct="0">
              <a:lnSpc>
                <a:spcPct val="75000"/>
              </a:lnSpc>
              <a:spcBef>
                <a:spcPts val="6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5pPr>
          </a:lstStyle>
          <a:p>
            <a:pPr marL="0" lvl="0" indent="0" algn="ctr" defTabSz="449580"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x-none" sz="4000" b="1" dirty="0">
                <a:solidFill>
                  <a:srgbClr val="333399"/>
                </a:solidFill>
              </a:rPr>
              <a:t>СПАСИБО ЗА ВНИМАНИЕ!</a:t>
            </a:r>
            <a:r>
              <a:rPr lang="ru-RU" altLang="x-none" sz="2000" b="1" dirty="0">
                <a:solidFill>
                  <a:srgbClr val="333399"/>
                </a:solidFill>
              </a:rPr>
              <a:t/>
            </a:r>
            <a:br>
              <a:rPr lang="ru-RU" altLang="x-none" sz="2000" b="1" dirty="0">
                <a:solidFill>
                  <a:srgbClr val="333399"/>
                </a:solidFill>
              </a:rPr>
            </a:br>
            <a:endParaRPr lang="ru-RU" altLang="x-none" sz="2000" b="1" dirty="0">
              <a:solidFill>
                <a:srgbClr val="333399"/>
              </a:solidFill>
            </a:endParaRPr>
          </a:p>
        </p:txBody>
      </p:sp>
      <p:pic>
        <p:nvPicPr>
          <p:cNvPr id="5632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913" y="5084763"/>
            <a:ext cx="714375" cy="714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632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350" y="3284538"/>
            <a:ext cx="738188" cy="625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632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3350" y="2276475"/>
            <a:ext cx="754063" cy="7429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632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31913" y="4076700"/>
            <a:ext cx="787400" cy="787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6328" name="Rectangle 7"/>
          <p:cNvSpPr/>
          <p:nvPr/>
        </p:nvSpPr>
        <p:spPr>
          <a:xfrm>
            <a:off x="2411413" y="2420938"/>
            <a:ext cx="6048375" cy="50323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/>
          <a:lstStyle>
            <a:lvl1pPr marL="342900" indent="-342900" algn="l" defTabSz="449580" rtl="0" eaLnBrk="0" fontAlgn="base" hangingPunct="0">
              <a:spcBef>
                <a:spcPts val="22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spcBef>
                <a:spcPts val="1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0" fontAlgn="base" hangingPunct="0">
              <a:lnSpc>
                <a:spcPct val="95000"/>
              </a:lnSpc>
              <a:spcBef>
                <a:spcPts val="10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0" fontAlgn="base" hangingPunct="0">
              <a:lnSpc>
                <a:spcPct val="75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0" fontAlgn="base" hangingPunct="0">
              <a:lnSpc>
                <a:spcPct val="75000"/>
              </a:lnSpc>
              <a:spcBef>
                <a:spcPts val="6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5pPr>
          </a:lstStyle>
          <a:p>
            <a:pPr marL="342900" lvl="0" indent="-333375" defTabSz="449580">
              <a:spcBef>
                <a:spcPts val="1950"/>
              </a:spcBef>
              <a:buClrTx/>
              <a:buFontTx/>
              <a:buNone/>
              <a:tabLst>
                <a:tab pos="342900" algn="l"/>
                <a:tab pos="790575" algn="l"/>
                <a:tab pos="1240155" algn="l"/>
                <a:tab pos="1689100" algn="l"/>
                <a:tab pos="2138680" algn="l"/>
                <a:tab pos="2587625" algn="l"/>
                <a:tab pos="3037205" algn="l"/>
                <a:tab pos="3486150" algn="l"/>
                <a:tab pos="3935730" algn="l"/>
                <a:tab pos="4384675" algn="l"/>
                <a:tab pos="4834255" algn="l"/>
                <a:tab pos="5283200" algn="l"/>
                <a:tab pos="5732780" algn="l"/>
                <a:tab pos="6181725" algn="l"/>
                <a:tab pos="6631305" algn="l"/>
                <a:tab pos="7080250" algn="l"/>
                <a:tab pos="7529830" algn="l"/>
                <a:tab pos="7978775" algn="l"/>
                <a:tab pos="8428355" algn="l"/>
                <a:tab pos="8877300" algn="l"/>
                <a:tab pos="9326880" algn="l"/>
              </a:tabLst>
            </a:pPr>
            <a:r>
              <a:rPr lang="ru-RU" altLang="x-none" sz="2600" dirty="0"/>
              <a:t>www.chuvashia.fas.gov.ru</a:t>
            </a:r>
          </a:p>
        </p:txBody>
      </p:sp>
      <p:sp>
        <p:nvSpPr>
          <p:cNvPr id="56329" name="Rectangle 8"/>
          <p:cNvSpPr/>
          <p:nvPr/>
        </p:nvSpPr>
        <p:spPr>
          <a:xfrm>
            <a:off x="2411413" y="3284538"/>
            <a:ext cx="6048375" cy="50323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/>
          <a:lstStyle>
            <a:lvl1pPr marL="342900" indent="-342900" algn="l" defTabSz="449580" rtl="0" eaLnBrk="0" fontAlgn="base" hangingPunct="0">
              <a:spcBef>
                <a:spcPts val="22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spcBef>
                <a:spcPts val="1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0" fontAlgn="base" hangingPunct="0">
              <a:lnSpc>
                <a:spcPct val="95000"/>
              </a:lnSpc>
              <a:spcBef>
                <a:spcPts val="10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0" fontAlgn="base" hangingPunct="0">
              <a:lnSpc>
                <a:spcPct val="75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0" fontAlgn="base" hangingPunct="0">
              <a:lnSpc>
                <a:spcPct val="75000"/>
              </a:lnSpc>
              <a:spcBef>
                <a:spcPts val="6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5pPr>
          </a:lstStyle>
          <a:p>
            <a:pPr marL="342900" lvl="0" indent="-333375" defTabSz="449580">
              <a:spcBef>
                <a:spcPts val="1950"/>
              </a:spcBef>
              <a:buClrTx/>
              <a:buFontTx/>
              <a:buNone/>
              <a:tabLst>
                <a:tab pos="342900" algn="l"/>
                <a:tab pos="790575" algn="l"/>
                <a:tab pos="1240155" algn="l"/>
                <a:tab pos="1689100" algn="l"/>
                <a:tab pos="2138680" algn="l"/>
                <a:tab pos="2587625" algn="l"/>
                <a:tab pos="3037205" algn="l"/>
                <a:tab pos="3486150" algn="l"/>
                <a:tab pos="3935730" algn="l"/>
                <a:tab pos="4384675" algn="l"/>
                <a:tab pos="4834255" algn="l"/>
                <a:tab pos="5283200" algn="l"/>
                <a:tab pos="5732780" algn="l"/>
                <a:tab pos="6181725" algn="l"/>
                <a:tab pos="6631305" algn="l"/>
                <a:tab pos="7080250" algn="l"/>
                <a:tab pos="7529830" algn="l"/>
                <a:tab pos="7978775" algn="l"/>
                <a:tab pos="8428355" algn="l"/>
                <a:tab pos="8877300" algn="l"/>
                <a:tab pos="9326880" algn="l"/>
              </a:tabLst>
            </a:pPr>
            <a:r>
              <a:rPr lang="ru-RU" altLang="x-none" sz="2600" dirty="0"/>
              <a:t>to21@fas.gov.ru</a:t>
            </a:r>
          </a:p>
        </p:txBody>
      </p:sp>
      <p:sp>
        <p:nvSpPr>
          <p:cNvPr id="56330" name="Rectangle 9"/>
          <p:cNvSpPr/>
          <p:nvPr/>
        </p:nvSpPr>
        <p:spPr>
          <a:xfrm>
            <a:off x="2411413" y="4292600"/>
            <a:ext cx="6048375" cy="503238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/>
          <a:lstStyle>
            <a:lvl1pPr marL="342900" indent="-342900" algn="l" defTabSz="449580" rtl="0" eaLnBrk="0" fontAlgn="base" hangingPunct="0">
              <a:spcBef>
                <a:spcPts val="22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spcBef>
                <a:spcPts val="1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0" fontAlgn="base" hangingPunct="0">
              <a:lnSpc>
                <a:spcPct val="95000"/>
              </a:lnSpc>
              <a:spcBef>
                <a:spcPts val="10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0" fontAlgn="base" hangingPunct="0">
              <a:lnSpc>
                <a:spcPct val="75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0" fontAlgn="base" hangingPunct="0">
              <a:lnSpc>
                <a:spcPct val="75000"/>
              </a:lnSpc>
              <a:spcBef>
                <a:spcPts val="6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5pPr>
          </a:lstStyle>
          <a:p>
            <a:pPr marL="342900" lvl="0" indent="-333375" defTabSz="449580">
              <a:spcBef>
                <a:spcPts val="1950"/>
              </a:spcBef>
              <a:buClrTx/>
              <a:buFontTx/>
              <a:buNone/>
              <a:tabLst>
                <a:tab pos="342900" algn="l"/>
                <a:tab pos="790575" algn="l"/>
                <a:tab pos="1240155" algn="l"/>
                <a:tab pos="1689100" algn="l"/>
                <a:tab pos="2138680" algn="l"/>
                <a:tab pos="2587625" algn="l"/>
                <a:tab pos="3037205" algn="l"/>
                <a:tab pos="3486150" algn="l"/>
                <a:tab pos="3935730" algn="l"/>
                <a:tab pos="4384675" algn="l"/>
                <a:tab pos="4834255" algn="l"/>
                <a:tab pos="5283200" algn="l"/>
                <a:tab pos="5732780" algn="l"/>
                <a:tab pos="6181725" algn="l"/>
                <a:tab pos="6631305" algn="l"/>
                <a:tab pos="7080250" algn="l"/>
                <a:tab pos="7529830" algn="l"/>
                <a:tab pos="7978775" algn="l"/>
                <a:tab pos="8428355" algn="l"/>
                <a:tab pos="8877300" algn="l"/>
                <a:tab pos="9326880" algn="l"/>
              </a:tabLst>
            </a:pPr>
            <a:r>
              <a:rPr lang="ru-RU" altLang="x-none" sz="2600" dirty="0"/>
              <a:t>(8352) 58-42-08</a:t>
            </a:r>
          </a:p>
        </p:txBody>
      </p:sp>
      <p:sp>
        <p:nvSpPr>
          <p:cNvPr id="56331" name="Rectangle 10"/>
          <p:cNvSpPr/>
          <p:nvPr/>
        </p:nvSpPr>
        <p:spPr>
          <a:xfrm>
            <a:off x="2268538" y="5229225"/>
            <a:ext cx="6048375" cy="503238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/>
          <a:lstStyle>
            <a:lvl1pPr marL="342900" indent="-342900" algn="l" defTabSz="449580" rtl="0" eaLnBrk="0" fontAlgn="base" hangingPunct="0">
              <a:spcBef>
                <a:spcPts val="22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spcBef>
                <a:spcPts val="1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0" fontAlgn="base" hangingPunct="0">
              <a:lnSpc>
                <a:spcPct val="95000"/>
              </a:lnSpc>
              <a:spcBef>
                <a:spcPts val="10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0" fontAlgn="base" hangingPunct="0">
              <a:lnSpc>
                <a:spcPct val="75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0" fontAlgn="base" hangingPunct="0">
              <a:lnSpc>
                <a:spcPct val="75000"/>
              </a:lnSpc>
              <a:spcBef>
                <a:spcPts val="6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5pPr>
          </a:lstStyle>
          <a:p>
            <a:pPr marL="342900" lvl="0" indent="-333375" defTabSz="449580">
              <a:spcBef>
                <a:spcPts val="1950"/>
              </a:spcBef>
              <a:buClrTx/>
              <a:buFontTx/>
              <a:buNone/>
              <a:tabLst>
                <a:tab pos="342900" algn="l"/>
                <a:tab pos="790575" algn="l"/>
                <a:tab pos="1240155" algn="l"/>
                <a:tab pos="1689100" algn="l"/>
                <a:tab pos="2138680" algn="l"/>
                <a:tab pos="2587625" algn="l"/>
                <a:tab pos="3037205" algn="l"/>
                <a:tab pos="3486150" algn="l"/>
                <a:tab pos="3935730" algn="l"/>
                <a:tab pos="4384675" algn="l"/>
                <a:tab pos="4834255" algn="l"/>
                <a:tab pos="5283200" algn="l"/>
                <a:tab pos="5732780" algn="l"/>
                <a:tab pos="6181725" algn="l"/>
                <a:tab pos="6631305" algn="l"/>
                <a:tab pos="7080250" algn="l"/>
                <a:tab pos="7529830" algn="l"/>
                <a:tab pos="7978775" algn="l"/>
                <a:tab pos="8428355" algn="l"/>
                <a:tab pos="8877300" algn="l"/>
                <a:tab pos="9326880" algn="l"/>
              </a:tabLst>
            </a:pPr>
            <a:r>
              <a:rPr lang="ru-RU" altLang="x-none" sz="2600" dirty="0"/>
              <a:t>г.Чебоксары, Московский пр., д. 2</a:t>
            </a:r>
          </a:p>
        </p:txBody>
      </p:sp>
    </p:spTree>
    <p:extLst>
      <p:ext uri="{BB962C8B-B14F-4D97-AF65-F5344CB8AC3E}">
        <p14:creationId xmlns:p14="http://schemas.microsoft.com/office/powerpoint/2010/main" val="24585671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1287733" y="0"/>
            <a:ext cx="7882560" cy="228150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</a:pPr>
            <a:endParaRPr dirty="0"/>
          </a:p>
        </p:txBody>
      </p:sp>
      <p:sp>
        <p:nvSpPr>
          <p:cNvPr id="83" name="CustomShape 3"/>
          <p:cNvSpPr/>
          <p:nvPr/>
        </p:nvSpPr>
        <p:spPr>
          <a:xfrm>
            <a:off x="7524720" y="5516640"/>
            <a:ext cx="183240" cy="46080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Прямоугольник 1"/>
          <p:cNvSpPr/>
          <p:nvPr/>
        </p:nvSpPr>
        <p:spPr>
          <a:xfrm>
            <a:off x="4271536" y="386976"/>
            <a:ext cx="19149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СРО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95616" y="1297172"/>
            <a:ext cx="3096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ЧУВАШСКОЕ УФАС РОССИИ</a:t>
            </a:r>
            <a:endParaRPr lang="ru-RU" altLang="ru-RU" sz="1600" b="1" dirty="0">
              <a:solidFill>
                <a:srgbClr val="00B05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1819" y="2668484"/>
            <a:ext cx="859260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1320" algn="just"/>
            <a:r>
              <a:rPr lang="ru-RU" sz="2400" b="1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Контроль </a:t>
            </a:r>
            <a:r>
              <a:rPr lang="ru-RU" sz="24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за соблюдением соответствия фактического совокупного размера обязательств члена саморегулируемой организации по договорам подряда осуществляет СРО:</a:t>
            </a:r>
          </a:p>
          <a:p>
            <a:pPr indent="401320"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Заказчик принимает решение о допуске/отклонении участника на основании сведений из Реестра;</a:t>
            </a:r>
          </a:p>
          <a:p>
            <a:pPr indent="401320" algn="just"/>
            <a:r>
              <a:rPr lang="ru-RU" sz="24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Заказчик вправе направить в СРО информацию об участнике при необходимости;</a:t>
            </a:r>
          </a:p>
          <a:p>
            <a:pPr indent="401320" algn="just"/>
            <a:r>
              <a:rPr lang="ru-RU" sz="24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Член СРО повышает уровень ответственности в фондах по требованию СРО в случае установления факта превышения допустимого уровня ответственности в фондах.</a:t>
            </a:r>
          </a:p>
          <a:p>
            <a:pPr indent="401320" algn="just"/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5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1287733" y="0"/>
            <a:ext cx="7882560" cy="228150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</a:pPr>
            <a:endParaRPr dirty="0"/>
          </a:p>
        </p:txBody>
      </p:sp>
      <p:sp>
        <p:nvSpPr>
          <p:cNvPr id="83" name="CustomShape 3"/>
          <p:cNvSpPr/>
          <p:nvPr/>
        </p:nvSpPr>
        <p:spPr>
          <a:xfrm>
            <a:off x="7524720" y="5516640"/>
            <a:ext cx="183240" cy="46080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Прямоугольник 1"/>
          <p:cNvSpPr/>
          <p:nvPr/>
        </p:nvSpPr>
        <p:spPr>
          <a:xfrm>
            <a:off x="4271536" y="386976"/>
            <a:ext cx="19149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СРО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95616" y="1297172"/>
            <a:ext cx="3096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ЧУВАШСКОЕ УФАС РОССИИ</a:t>
            </a:r>
            <a:endParaRPr lang="ru-RU" altLang="ru-RU" sz="1600" b="1" dirty="0">
              <a:solidFill>
                <a:srgbClr val="00B05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3488" y="2392034"/>
            <a:ext cx="83197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1320" algn="just"/>
            <a:r>
              <a:rPr lang="ru-RU" sz="2200" b="1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Уровень </a:t>
            </a:r>
            <a:r>
              <a:rPr lang="ru-RU" sz="22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ответственности члена саморегулируемой организации, в соответствии с которым указанным членом внесены взносы в компенсационный фонд обеспечения договорных обязательств, компенсационный фонд возмещения вреда не может быть меньше предложения участника закупки о цене контракта</a:t>
            </a:r>
            <a:r>
              <a:rPr lang="ru-RU" sz="2200" b="1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.</a:t>
            </a:r>
          </a:p>
          <a:p>
            <a:pPr indent="401320" algn="just"/>
            <a:endParaRPr lang="ru-RU" sz="2200" b="1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indent="401320" algn="just"/>
            <a:r>
              <a:rPr lang="ru-RU" sz="22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Комиссия заказчика осуществляет проверку соответствия уровней ответственности участника после получения от ОЭП информации о ценовых предложениях участников закупки:</a:t>
            </a:r>
          </a:p>
          <a:p>
            <a:pPr indent="401320" algn="just"/>
            <a:r>
              <a:rPr lang="ru-RU" sz="22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При проведении конкурса – на этапе подведения итогов;</a:t>
            </a:r>
          </a:p>
          <a:p>
            <a:pPr indent="401320" algn="just"/>
            <a:r>
              <a:rPr lang="ru-RU" sz="22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При проведении аукциона – в период рассмотрения заявок.</a:t>
            </a:r>
            <a:endParaRPr lang="ru-RU" sz="2200" b="1" dirty="0">
              <a:solidFill>
                <a:srgbClr val="FF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61946" y="6550223"/>
            <a:ext cx="42246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400" i="1" dirty="0">
                <a:solidFill>
                  <a:srgbClr val="FF0000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400" i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Письмо ФАС России от 11.07.2023 № МШ/54828/23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834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1287733" y="0"/>
            <a:ext cx="7882560" cy="228150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</a:pPr>
            <a:endParaRPr dirty="0"/>
          </a:p>
        </p:txBody>
      </p:sp>
      <p:sp>
        <p:nvSpPr>
          <p:cNvPr id="83" name="CustomShape 3"/>
          <p:cNvSpPr/>
          <p:nvPr/>
        </p:nvSpPr>
        <p:spPr>
          <a:xfrm>
            <a:off x="7524720" y="5516640"/>
            <a:ext cx="183240" cy="46080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Прямоугольник 1"/>
          <p:cNvSpPr/>
          <p:nvPr/>
        </p:nvSpPr>
        <p:spPr>
          <a:xfrm>
            <a:off x="2640169" y="386976"/>
            <a:ext cx="635167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СРО </a:t>
            </a:r>
            <a:r>
              <a:rPr lang="ru-RU" sz="4000" b="1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по строительному контролю 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95616" y="1297172"/>
            <a:ext cx="3096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ЧУВАШСКОЕ УФАС РОССИИ</a:t>
            </a:r>
            <a:endParaRPr lang="ru-RU" altLang="ru-RU" sz="1600" b="1" dirty="0">
              <a:solidFill>
                <a:srgbClr val="00B05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9245" y="2668484"/>
            <a:ext cx="83197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latin typeface="Times New Roman" panose="02020603050405020304" pitchFamily="18" charset="0"/>
              </a:rPr>
              <a:t>бязательность членства в саморегулируемой организации, а также уровень ответственности члена саморегулируемой организации, имеющего намерение выполнять по договору строительный контроль, определяются исходя из размера обязательств по договору о строительстве, реконструкции, капитальном ремонте объекта капитального строительства, по которому планируется осуществление этого строительного контроля.*</a:t>
            </a:r>
          </a:p>
          <a:p>
            <a:pPr algn="just"/>
            <a:endParaRPr lang="ru-RU" sz="2800" kern="1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45972" y="6138485"/>
            <a:ext cx="64458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Письмо Минстроя России от 12.02.2021 № 5265-ТБ/02</a:t>
            </a:r>
          </a:p>
        </p:txBody>
      </p:sp>
    </p:spTree>
    <p:extLst>
      <p:ext uri="{BB962C8B-B14F-4D97-AF65-F5344CB8AC3E}">
        <p14:creationId xmlns:p14="http://schemas.microsoft.com/office/powerpoint/2010/main" val="299621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1287733" y="0"/>
            <a:ext cx="7882560" cy="228150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</a:pPr>
            <a:endParaRPr dirty="0"/>
          </a:p>
        </p:txBody>
      </p:sp>
      <p:sp>
        <p:nvSpPr>
          <p:cNvPr id="83" name="CustomShape 3"/>
          <p:cNvSpPr/>
          <p:nvPr/>
        </p:nvSpPr>
        <p:spPr>
          <a:xfrm>
            <a:off x="7524720" y="5516640"/>
            <a:ext cx="183240" cy="46080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Прямоугольник 1"/>
          <p:cNvSpPr/>
          <p:nvPr/>
        </p:nvSpPr>
        <p:spPr>
          <a:xfrm>
            <a:off x="2640169" y="386976"/>
            <a:ext cx="63516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Лицензирование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95616" y="1297172"/>
            <a:ext cx="3096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ЧУВАШСКОЕ УФАС РОССИИ</a:t>
            </a:r>
            <a:endParaRPr lang="ru-RU" altLang="ru-RU" sz="1600" b="1" dirty="0">
              <a:solidFill>
                <a:srgbClr val="00B05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4699" y="2668484"/>
            <a:ext cx="85926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Если в одну закупку объединены </a:t>
            </a:r>
            <a:r>
              <a:rPr lang="ru-RU" sz="2800" dirty="0" smtClean="0"/>
              <a:t>функционально </a:t>
            </a:r>
            <a:r>
              <a:rPr lang="ru-RU" sz="2800" dirty="0"/>
              <a:t>связанные работы, подлежащие </a:t>
            </a:r>
            <a:r>
              <a:rPr lang="ru-RU" sz="2800" dirty="0" smtClean="0"/>
              <a:t>лицензированию</a:t>
            </a:r>
            <a:r>
              <a:rPr lang="ru-RU" sz="2800" dirty="0"/>
              <a:t>, </a:t>
            </a:r>
            <a:r>
              <a:rPr lang="ru-RU" sz="2800" dirty="0" smtClean="0"/>
              <a:t>и </a:t>
            </a:r>
            <a:r>
              <a:rPr lang="ru-RU" sz="2800" dirty="0"/>
              <a:t>работы, для выполнения которых лицензия не требуется, нельзя требовать у участника закупки </a:t>
            </a:r>
            <a:r>
              <a:rPr lang="ru-RU" sz="2800" dirty="0" smtClean="0"/>
              <a:t>наличия </a:t>
            </a:r>
            <a:r>
              <a:rPr lang="ru-RU" sz="2800" dirty="0"/>
              <a:t>лицензии, так как это приводит к уменьшению количества участников закупки </a:t>
            </a:r>
            <a:endParaRPr lang="ru-RU" sz="2800" kern="1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65915" y="5561989"/>
            <a:ext cx="72765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К выполнению указанных сопутствующих работ (услуг) </a:t>
            </a:r>
            <a:r>
              <a:rPr lang="ru-RU" b="1" i="1" dirty="0">
                <a:solidFill>
                  <a:srgbClr val="000000"/>
                </a:solidFill>
                <a:latin typeface="TimesNewRomanPS-BoldItalicMT"/>
              </a:rPr>
              <a:t>поставщик вправе привлечь </a:t>
            </a:r>
            <a:r>
              <a:rPr lang="ru-RU" b="1" i="1" dirty="0" smtClean="0">
                <a:solidFill>
                  <a:srgbClr val="000000"/>
                </a:solidFill>
                <a:latin typeface="TimesNewRomanPS-BoldItalicMT"/>
              </a:rPr>
              <a:t>субподрядчика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имеющего лицензию на данный вид деятельности.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062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1287733" y="0"/>
            <a:ext cx="7882560" cy="228150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</a:pPr>
            <a:endParaRPr dirty="0"/>
          </a:p>
        </p:txBody>
      </p:sp>
      <p:sp>
        <p:nvSpPr>
          <p:cNvPr id="83" name="CustomShape 3"/>
          <p:cNvSpPr/>
          <p:nvPr/>
        </p:nvSpPr>
        <p:spPr>
          <a:xfrm>
            <a:off x="7524720" y="5516640"/>
            <a:ext cx="183240" cy="46080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Прямоугольник 1"/>
          <p:cNvSpPr/>
          <p:nvPr/>
        </p:nvSpPr>
        <p:spPr>
          <a:xfrm>
            <a:off x="2347953" y="386976"/>
            <a:ext cx="63839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Предоставление документов по постановлению 2571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95616" y="1297172"/>
            <a:ext cx="3096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ЧУВАШСКОЕ УФАС РОССИИ</a:t>
            </a:r>
            <a:endParaRPr lang="ru-RU" altLang="ru-RU" sz="1600" b="1" dirty="0">
              <a:solidFill>
                <a:srgbClr val="00B05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9245" y="2452067"/>
            <a:ext cx="859260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1320" algn="just"/>
            <a:r>
              <a:rPr lang="ru-RU" sz="2000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Комиссия </a:t>
            </a:r>
            <a:r>
              <a:rPr lang="ru-RU" sz="20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по осуществлению закупок принимает решение</a:t>
            </a:r>
            <a:br>
              <a:rPr lang="ru-RU" sz="20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</a:br>
            <a:r>
              <a:rPr lang="ru-RU" sz="20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о соответствии участника закупки дополнительным требованиям, установленным в извещении об осуществлении закупки</a:t>
            </a:r>
            <a:br>
              <a:rPr lang="ru-RU" sz="20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</a:br>
            <a:r>
              <a:rPr lang="ru-RU" sz="20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или приглашении, документации о закупке (в случае, если Законом</a:t>
            </a:r>
            <a:br>
              <a:rPr lang="ru-RU" sz="20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</a:br>
            <a:r>
              <a:rPr lang="ru-RU" sz="20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о контрактной системе предусмотрена документация о закупке)</a:t>
            </a:r>
            <a:br>
              <a:rPr lang="ru-RU" sz="20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</a:br>
            <a:r>
              <a:rPr lang="ru-RU" sz="20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в соответствии с Постановлением № 2571, </a:t>
            </a:r>
            <a:r>
              <a:rPr lang="ru-RU" sz="20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исключительно</a:t>
            </a:r>
            <a:r>
              <a:rPr lang="ru-RU" sz="20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/>
            </a:r>
            <a:br>
              <a:rPr lang="ru-RU" sz="20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на основании документов и информации, направленных заказчику оператором электронной площадки из реестра участников закупок</a:t>
            </a:r>
            <a:r>
              <a:rPr lang="ru-RU" sz="20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, аккредитованных на электронной площадке. </a:t>
            </a:r>
            <a:endParaRPr lang="ru-RU" sz="2000" dirty="0" smtClean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indent="401320" algn="just"/>
            <a:endParaRPr lang="ru-RU" sz="2000" dirty="0" smtClean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indent="401320" algn="just"/>
            <a:r>
              <a:rPr lang="ru-RU" sz="20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Документы участника, </a:t>
            </a:r>
            <a:r>
              <a:rPr lang="ru-RU" sz="2000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подтверждающие </a:t>
            </a:r>
            <a:r>
              <a:rPr lang="ru-RU" sz="20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у него наличие опыта, не подлежат рассмотрению в случае, если они представлены во второй части заявки, иное противоречит требованиям Закона № 44-ФЗ.</a:t>
            </a:r>
            <a:endParaRPr lang="ru-RU" sz="2000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indent="401320" algn="just"/>
            <a:endParaRPr lang="ru-RU" sz="2000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indent="401320" algn="just"/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8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1287733" y="0"/>
            <a:ext cx="7882560" cy="228150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</a:pPr>
            <a:endParaRPr dirty="0"/>
          </a:p>
        </p:txBody>
      </p:sp>
      <p:sp>
        <p:nvSpPr>
          <p:cNvPr id="83" name="CustomShape 3"/>
          <p:cNvSpPr/>
          <p:nvPr/>
        </p:nvSpPr>
        <p:spPr>
          <a:xfrm>
            <a:off x="7524720" y="5516640"/>
            <a:ext cx="183240" cy="46080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Прямоугольник 1"/>
          <p:cNvSpPr/>
          <p:nvPr/>
        </p:nvSpPr>
        <p:spPr>
          <a:xfrm>
            <a:off x="2347953" y="386976"/>
            <a:ext cx="63839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Подтверждение опыта  2571 - ГЕНПОДРЯД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95616" y="1297172"/>
            <a:ext cx="3096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ЧУВАШСКОЕ УФАС РОССИИ</a:t>
            </a:r>
            <a:endParaRPr lang="ru-RU" altLang="ru-RU" sz="1600" b="1" dirty="0">
              <a:solidFill>
                <a:srgbClr val="00B05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4698" y="2333685"/>
            <a:ext cx="86312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(контракт), подтверждающий наличие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опыта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строительству (реконструкции) объекта капитального строительства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быть заключен с участником закупки и исполнен участником закупки в полном объеме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58775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предусмотренные графой «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подтверждающие соответствие участников закупки дополнительным требованиям» Постановления №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2571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быть выданы в отношении участника закупки,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чем предоставление участником закупки документов об опыте иных лиц не соответствует требованиям Постановления №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2571.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2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1287733" y="0"/>
            <a:ext cx="7882560" cy="228150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</a:pPr>
            <a:endParaRPr dirty="0"/>
          </a:p>
        </p:txBody>
      </p:sp>
      <p:sp>
        <p:nvSpPr>
          <p:cNvPr id="83" name="CustomShape 3"/>
          <p:cNvSpPr/>
          <p:nvPr/>
        </p:nvSpPr>
        <p:spPr>
          <a:xfrm>
            <a:off x="7524720" y="5516640"/>
            <a:ext cx="183240" cy="46080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Прямоугольник 1"/>
          <p:cNvSpPr/>
          <p:nvPr/>
        </p:nvSpPr>
        <p:spPr>
          <a:xfrm>
            <a:off x="2347953" y="386976"/>
            <a:ext cx="63839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Подтверждение опыта  2571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95616" y="1297172"/>
            <a:ext cx="3096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ЧУВАШСКОЕ УФАС РОССИИ</a:t>
            </a:r>
            <a:endParaRPr lang="ru-RU" altLang="ru-RU" sz="1600" b="1" dirty="0">
              <a:solidFill>
                <a:srgbClr val="00B05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6065" y="2668484"/>
            <a:ext cx="74441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Контракт на выполнение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работ по капитальному ремонту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только в рамках Законов № 44-ФЗ и № 223-ФЗ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46064" y="3944724"/>
            <a:ext cx="74441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Контракт на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благоустройство</a:t>
            </a:r>
            <a:r>
              <a:rPr lang="ru-RU" sz="24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 территории только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рамках Законов № 44-ФЗ и № 223-ФЗ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46064" y="5331109"/>
            <a:ext cx="73024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на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дорог </a:t>
            </a:r>
            <a:r>
              <a:rPr lang="ru-RU" sz="24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только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 рамках Законов № 44-ФЗ и № 223-ФЗ.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20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1274</Words>
  <Application>Microsoft Office PowerPoint</Application>
  <PresentationFormat>Экран (4:3)</PresentationFormat>
  <Paragraphs>155</Paragraphs>
  <Slides>22</Slides>
  <Notes>22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5" baseType="lpstr">
      <vt:lpstr>Microsoft YaHei</vt:lpstr>
      <vt:lpstr>MS PGothic</vt:lpstr>
      <vt:lpstr>Arial</vt:lpstr>
      <vt:lpstr>Calibri</vt:lpstr>
      <vt:lpstr>DejaVu Sans</vt:lpstr>
      <vt:lpstr>Lab Grotesque</vt:lpstr>
      <vt:lpstr>Open Sans</vt:lpstr>
      <vt:lpstr>StarSymbol</vt:lpstr>
      <vt:lpstr>Tahoma</vt:lpstr>
      <vt:lpstr>Times New Roman</vt:lpstr>
      <vt:lpstr>TimesNewRomanPS-BoldItalicMT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 Юрьевна Винокурова</dc:creator>
  <cp:lastModifiedBy>Наталия Юрьевна Винокурова</cp:lastModifiedBy>
  <cp:revision>348</cp:revision>
  <cp:lastPrinted>2023-05-19T07:16:00Z</cp:lastPrinted>
  <dcterms:created xsi:type="dcterms:W3CDTF">2022-04-25T13:37:00Z</dcterms:created>
  <dcterms:modified xsi:type="dcterms:W3CDTF">2024-04-03T19:31:24Z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FF9A2074FB95446EAE4A7EFFF411A60E</vt:lpwstr>
  </property>
  <property fmtid="{D5CDD505-2E9C-101B-9397-08002B2CF9AE}" pid="3" name="KSOProductBuildVer">
    <vt:lpwstr>1049-11.2.0.11537</vt:lpwstr>
  </property>
</Properties>
</file>